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/4.0/" TargetMode="Externa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s CC BY-SA RStudio"/>
          <p:cNvSpPr txBox="1"/>
          <p:nvPr/>
        </p:nvSpPr>
        <p:spPr>
          <a:xfrm>
            <a:off x="2217" y="13054142"/>
            <a:ext cx="377938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Slides </a:t>
            </a: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7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CC by RStudio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7" name="“Type a quote here.”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8" name="CC by RStudio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CC by RStudio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36" name="“Type a quote here.”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hyperlink" Target="https://rstudio.cloud/learn/cheat-sheets" TargetMode="External"/><Relationship Id="rId5" Type="http://schemas.openxmlformats.org/officeDocument/2006/relationships/image" Target="../media/image3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Relationship Id="rId5" Type="http://schemas.openxmlformats.org/officeDocument/2006/relationships/image" Target="../media/image3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Relationship Id="rId5" Type="http://schemas.openxmlformats.org/officeDocument/2006/relationships/image" Target="../media/image3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ggplot2.tidyverse.org" TargetMode="External"/><Relationship Id="rId4" Type="http://schemas.openxmlformats.org/officeDocument/2006/relationships/image" Target="../media/image4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plot.ly/ggplot2/" TargetMode="External"/><Relationship Id="rId4" Type="http://schemas.openxmlformats.org/officeDocument/2006/relationships/image" Target="../media/image4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5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plot.ly/ggplot2/" TargetMode="External"/><Relationship Id="rId4" Type="http://schemas.openxmlformats.org/officeDocument/2006/relationships/image" Target="../media/image4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58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2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2.png"/><Relationship Id="rId4" Type="http://schemas.openxmlformats.org/officeDocument/2006/relationships/image" Target="../media/image65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hyperlink" Target="http://bit.ly/hn54NW" TargetMode="Externa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66.png"/><Relationship Id="rId4" Type="http://schemas.openxmlformats.org/officeDocument/2006/relationships/hyperlink" Target="https://dl.dropbox.com/u/24648660/ggmap%20useR%202012.pdf" TargetMode="Externa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hyperlink" Target="http://spatialanalysis.co.uk/2012/02/great-maps-ggplot2/" TargetMode="Externa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2.png"/><Relationship Id="rId4" Type="http://schemas.openxmlformats.org/officeDocument/2006/relationships/hyperlink" Target="https://r4ds.had.co.nz/" TargetMode="External"/><Relationship Id="rId5" Type="http://schemas.openxmlformats.org/officeDocument/2006/relationships/image" Target="../media/image6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Relationship Id="rId3" Type="http://schemas.openxmlformats.org/officeDocument/2006/relationships/image" Target="../media/image2.png"/><Relationship Id="rId4" Type="http://schemas.openxmlformats.org/officeDocument/2006/relationships/hyperlink" Target="https://rstudio.cloud/learn/primers" TargetMode="External"/><Relationship Id="rId5" Type="http://schemas.openxmlformats.org/officeDocument/2006/relationships/image" Target="../media/image31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Visualize Data with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95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93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</a:t>
              </a:r>
              <a:r>
                <a:t> mpg</a:t>
              </a:r>
              <a:r>
                <a:rPr>
                  <a:solidFill>
                    <a:srgbClr val="000000"/>
                  </a:solidFill>
                </a:rPr>
                <a:t>) 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geom_point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x = displ, y = hwy</a:t>
              </a:r>
              <a:r>
                <a:rPr>
                  <a:solidFill>
                    <a:srgbClr val="000000"/>
                  </a:solidFill>
                </a:rPr>
                <a:t>))</a:t>
              </a:r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2094565" y="2811414"/>
            <a:ext cx="20592670" cy="7646422"/>
            <a:chOff x="0" y="0"/>
            <a:chExt cx="20592669" cy="7646420"/>
          </a:xfrm>
        </p:grpSpPr>
        <p:sp>
          <p:nvSpPr>
            <p:cNvPr id="196" name="data"/>
            <p:cNvSpPr/>
            <p:nvPr/>
          </p:nvSpPr>
          <p:spPr>
            <a:xfrm>
              <a:off x="5005492" y="3395"/>
              <a:ext cx="2367361" cy="2774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943" y="0"/>
                  </a:moveTo>
                  <a:cubicBezTo>
                    <a:pt x="1766" y="0"/>
                    <a:pt x="0" y="1507"/>
                    <a:pt x="0" y="3365"/>
                  </a:cubicBezTo>
                  <a:lnTo>
                    <a:pt x="0" y="8940"/>
                  </a:lnTo>
                  <a:cubicBezTo>
                    <a:pt x="0" y="10798"/>
                    <a:pt x="1766" y="12305"/>
                    <a:pt x="3943" y="12305"/>
                  </a:cubicBezTo>
                  <a:lnTo>
                    <a:pt x="15513" y="12305"/>
                  </a:lnTo>
                  <a:lnTo>
                    <a:pt x="16675" y="21600"/>
                  </a:lnTo>
                  <a:lnTo>
                    <a:pt x="17834" y="12289"/>
                  </a:lnTo>
                  <a:cubicBezTo>
                    <a:pt x="19928" y="12209"/>
                    <a:pt x="21600" y="10746"/>
                    <a:pt x="21600" y="8940"/>
                  </a:cubicBezTo>
                  <a:lnTo>
                    <a:pt x="21600" y="3365"/>
                  </a:lnTo>
                  <a:cubicBezTo>
                    <a:pt x="21600" y="1507"/>
                    <a:pt x="19834" y="0"/>
                    <a:pt x="17657" y="0"/>
                  </a:cubicBezTo>
                  <a:lnTo>
                    <a:pt x="394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97" name="+ before new line"/>
            <p:cNvSpPr/>
            <p:nvPr/>
          </p:nvSpPr>
          <p:spPr>
            <a:xfrm>
              <a:off x="7628310" y="0"/>
              <a:ext cx="6953251" cy="292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3" y="0"/>
                  </a:moveTo>
                  <a:cubicBezTo>
                    <a:pt x="601" y="0"/>
                    <a:pt x="0" y="1429"/>
                    <a:pt x="0" y="3193"/>
                  </a:cubicBezTo>
                  <a:lnTo>
                    <a:pt x="0" y="8481"/>
                  </a:lnTo>
                  <a:cubicBezTo>
                    <a:pt x="0" y="10244"/>
                    <a:pt x="601" y="11674"/>
                    <a:pt x="1343" y="11674"/>
                  </a:cubicBezTo>
                  <a:lnTo>
                    <a:pt x="1695" y="11674"/>
                  </a:lnTo>
                  <a:lnTo>
                    <a:pt x="2090" y="21600"/>
                  </a:lnTo>
                  <a:lnTo>
                    <a:pt x="2484" y="11674"/>
                  </a:lnTo>
                  <a:lnTo>
                    <a:pt x="20257" y="11674"/>
                  </a:lnTo>
                  <a:cubicBezTo>
                    <a:pt x="20999" y="11674"/>
                    <a:pt x="21600" y="10244"/>
                    <a:pt x="21600" y="8481"/>
                  </a:cubicBezTo>
                  <a:lnTo>
                    <a:pt x="21600" y="3193"/>
                  </a:lnTo>
                  <a:cubicBezTo>
                    <a:pt x="21600" y="1429"/>
                    <a:pt x="20999" y="0"/>
                    <a:pt x="20257" y="0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+ before new line</a:t>
              </a:r>
            </a:p>
          </p:txBody>
        </p:sp>
        <p:sp>
          <p:nvSpPr>
            <p:cNvPr id="198" name="aes()"/>
            <p:cNvSpPr/>
            <p:nvPr/>
          </p:nvSpPr>
          <p:spPr>
            <a:xfrm>
              <a:off x="7757752" y="5027442"/>
              <a:ext cx="3604420" cy="2618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01" y="0"/>
                  </a:moveTo>
                  <a:lnTo>
                    <a:pt x="17840" y="8566"/>
                  </a:lnTo>
                  <a:lnTo>
                    <a:pt x="2590" y="8566"/>
                  </a:lnTo>
                  <a:cubicBezTo>
                    <a:pt x="1160" y="8566"/>
                    <a:pt x="0" y="10162"/>
                    <a:pt x="0" y="12131"/>
                  </a:cubicBezTo>
                  <a:lnTo>
                    <a:pt x="0" y="18035"/>
                  </a:lnTo>
                  <a:cubicBezTo>
                    <a:pt x="0" y="20004"/>
                    <a:pt x="1160" y="21600"/>
                    <a:pt x="2590" y="21600"/>
                  </a:cubicBezTo>
                  <a:lnTo>
                    <a:pt x="19010" y="21600"/>
                  </a:lnTo>
                  <a:cubicBezTo>
                    <a:pt x="20440" y="21600"/>
                    <a:pt x="21600" y="20004"/>
                    <a:pt x="21600" y="18035"/>
                  </a:cubicBezTo>
                  <a:lnTo>
                    <a:pt x="21600" y="12131"/>
                  </a:lnTo>
                  <a:cubicBezTo>
                    <a:pt x="21600" y="10331"/>
                    <a:pt x="20626" y="8857"/>
                    <a:pt x="19367" y="8615"/>
                  </a:cubicBezTo>
                  <a:lnTo>
                    <a:pt x="18601" y="0"/>
                  </a:ln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aes()</a:t>
              </a:r>
            </a:p>
          </p:txBody>
        </p:sp>
        <p:sp>
          <p:nvSpPr>
            <p:cNvPr id="199" name="type of layer"/>
            <p:cNvSpPr/>
            <p:nvPr/>
          </p:nvSpPr>
          <p:spPr>
            <a:xfrm>
              <a:off x="0" y="5169126"/>
              <a:ext cx="6187282" cy="247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87" y="0"/>
                  </a:moveTo>
                  <a:lnTo>
                    <a:pt x="9944" y="7821"/>
                  </a:lnTo>
                  <a:lnTo>
                    <a:pt x="1509" y="7821"/>
                  </a:lnTo>
                  <a:cubicBezTo>
                    <a:pt x="676" y="7821"/>
                    <a:pt x="0" y="9508"/>
                    <a:pt x="0" y="11589"/>
                  </a:cubicBezTo>
                  <a:lnTo>
                    <a:pt x="0" y="17832"/>
                  </a:lnTo>
                  <a:cubicBezTo>
                    <a:pt x="0" y="19913"/>
                    <a:pt x="676" y="21600"/>
                    <a:pt x="1509" y="21600"/>
                  </a:cubicBezTo>
                  <a:lnTo>
                    <a:pt x="20091" y="21600"/>
                  </a:lnTo>
                  <a:cubicBezTo>
                    <a:pt x="20924" y="21600"/>
                    <a:pt x="21600" y="19913"/>
                    <a:pt x="21600" y="17832"/>
                  </a:cubicBezTo>
                  <a:lnTo>
                    <a:pt x="21600" y="11589"/>
                  </a:lnTo>
                  <a:cubicBezTo>
                    <a:pt x="21600" y="9508"/>
                    <a:pt x="20924" y="7821"/>
                    <a:pt x="20091" y="7821"/>
                  </a:cubicBezTo>
                  <a:lnTo>
                    <a:pt x="10829" y="7821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rgbClr val="91919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type of layer</a:t>
              </a:r>
            </a:p>
          </p:txBody>
        </p:sp>
        <p:sp>
          <p:nvSpPr>
            <p:cNvPr id="200" name="x variable"/>
            <p:cNvSpPr/>
            <p:nvPr/>
          </p:nvSpPr>
          <p:spPr>
            <a:xfrm>
              <a:off x="11566352" y="4961561"/>
              <a:ext cx="4095355" cy="2684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02" y="0"/>
                  </a:moveTo>
                  <a:lnTo>
                    <a:pt x="15232" y="8886"/>
                  </a:lnTo>
                  <a:lnTo>
                    <a:pt x="2280" y="8886"/>
                  </a:lnTo>
                  <a:cubicBezTo>
                    <a:pt x="1021" y="8886"/>
                    <a:pt x="0" y="10443"/>
                    <a:pt x="0" y="12363"/>
                  </a:cubicBezTo>
                  <a:lnTo>
                    <a:pt x="0" y="18123"/>
                  </a:lnTo>
                  <a:cubicBezTo>
                    <a:pt x="0" y="20043"/>
                    <a:pt x="1021" y="21600"/>
                    <a:pt x="2280" y="21600"/>
                  </a:cubicBezTo>
                  <a:lnTo>
                    <a:pt x="19320" y="21600"/>
                  </a:lnTo>
                  <a:cubicBezTo>
                    <a:pt x="20579" y="21600"/>
                    <a:pt x="21600" y="20043"/>
                    <a:pt x="21600" y="18123"/>
                  </a:cubicBezTo>
                  <a:lnTo>
                    <a:pt x="21600" y="12363"/>
                  </a:lnTo>
                  <a:cubicBezTo>
                    <a:pt x="21600" y="10443"/>
                    <a:pt x="20579" y="8886"/>
                    <a:pt x="19320" y="8886"/>
                  </a:cubicBezTo>
                  <a:lnTo>
                    <a:pt x="16570" y="8886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 variable</a:t>
              </a:r>
            </a:p>
          </p:txBody>
        </p:sp>
        <p:sp>
          <p:nvSpPr>
            <p:cNvPr id="201" name="y variable"/>
            <p:cNvSpPr/>
            <p:nvPr/>
          </p:nvSpPr>
          <p:spPr>
            <a:xfrm>
              <a:off x="15865888" y="5128248"/>
              <a:ext cx="4726782" cy="2518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33" y="0"/>
                  </a:moveTo>
                  <a:lnTo>
                    <a:pt x="15151" y="8044"/>
                  </a:lnTo>
                  <a:lnTo>
                    <a:pt x="1975" y="8044"/>
                  </a:lnTo>
                  <a:cubicBezTo>
                    <a:pt x="884" y="8044"/>
                    <a:pt x="0" y="9704"/>
                    <a:pt x="0" y="11751"/>
                  </a:cubicBezTo>
                  <a:lnTo>
                    <a:pt x="0" y="17893"/>
                  </a:lnTo>
                  <a:cubicBezTo>
                    <a:pt x="0" y="19940"/>
                    <a:pt x="884" y="21600"/>
                    <a:pt x="1975" y="21600"/>
                  </a:cubicBezTo>
                  <a:lnTo>
                    <a:pt x="19625" y="21600"/>
                  </a:lnTo>
                  <a:cubicBezTo>
                    <a:pt x="20716" y="21600"/>
                    <a:pt x="21600" y="19940"/>
                    <a:pt x="21600" y="17893"/>
                  </a:cubicBezTo>
                  <a:lnTo>
                    <a:pt x="21600" y="11751"/>
                  </a:lnTo>
                  <a:cubicBezTo>
                    <a:pt x="21600" y="9704"/>
                    <a:pt x="20716" y="8044"/>
                    <a:pt x="19625" y="8044"/>
                  </a:cubicBezTo>
                  <a:lnTo>
                    <a:pt x="16313" y="8044"/>
                  </a:lnTo>
                  <a:lnTo>
                    <a:pt x="1573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 variable</a:t>
              </a:r>
            </a:p>
          </p:txBody>
        </p:sp>
      </p:grpSp>
      <p:sp>
        <p:nvSpPr>
          <p:cNvPr id="203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209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207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 </a:t>
              </a:r>
              <a:r>
                <a:t>mpg</a:t>
              </a:r>
              <a:r>
                <a:rPr>
                  <a:solidFill>
                    <a:srgbClr val="000000"/>
                  </a:solidFill>
                </a:rPr>
                <a:t>) 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geom_point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x = displ, y = hwy</a:t>
              </a:r>
              <a:r>
                <a:rPr>
                  <a:solidFill>
                    <a:srgbClr val="000000"/>
                  </a:solidFill>
                </a:rPr>
                <a:t>))</a:t>
              </a:r>
            </a:p>
          </p:txBody>
        </p:sp>
      </p:grpSp>
      <p:grpSp>
        <p:nvGrpSpPr>
          <p:cNvPr id="214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0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template</a:t>
              </a:r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1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2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 fontScale="100000" lnSpcReduction="0"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ggplot(data = </a:t>
                </a:r>
                <a:r>
                  <a:rPr>
                    <a:solidFill>
                      <a:schemeClr val="accent1"/>
                    </a:solidFill>
                  </a:rPr>
                  <a:t>&lt;DATA&gt;</a:t>
                </a:r>
                <a: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  </a:t>
                </a:r>
                <a:r>
                  <a:rPr>
                    <a:solidFill>
                      <a:schemeClr val="accent1"/>
                    </a:solidFill>
                  </a:rPr>
                  <a:t>&lt;GEOM_FUNCTION&gt;</a:t>
                </a:r>
                <a:r>
                  <a:t>(mapping = aes(</a:t>
                </a:r>
                <a:r>
                  <a:rPr>
                    <a:solidFill>
                      <a:schemeClr val="accent1"/>
                    </a:solidFill>
                  </a:rPr>
                  <a:t>&lt;MAPPINGS&gt;</a:t>
                </a:r>
                <a:r>
                  <a:t>))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42 0.136877" origin="layout" pathEditMode="relative">
                                      <p:cBhvr>
                                        <p:cTn id="6" dur="4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99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22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template</a:t>
              </a:r>
            </a:p>
          </p:txBody>
        </p:sp>
        <p:grpSp>
          <p:nvGrpSpPr>
            <p:cNvPr id="22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 fontScale="100000" lnSpcReduction="0"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ggplot(data = </a:t>
                </a:r>
                <a:r>
                  <a:rPr>
                    <a:solidFill>
                      <a:schemeClr val="accent1"/>
                    </a:solidFill>
                  </a:rPr>
                  <a:t>&lt;DATA&gt;</a:t>
                </a:r>
                <a: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  </a:t>
                </a:r>
                <a:r>
                  <a:rPr>
                    <a:solidFill>
                      <a:schemeClr val="accent1"/>
                    </a:solidFill>
                  </a:rPr>
                  <a:t>&lt;GEOM_FUNCTION&gt;</a:t>
                </a:r>
                <a:r>
                  <a:t>(mapping = aes(</a:t>
                </a:r>
                <a:r>
                  <a:rPr>
                    <a:solidFill>
                      <a:schemeClr val="accent1"/>
                    </a:solidFill>
                  </a:rPr>
                  <a:t>&lt;MAPPINGS&gt;</a:t>
                </a:r>
                <a:r>
                  <a:t>))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Mappings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Mappings</a:t>
            </a:r>
          </a:p>
        </p:txBody>
      </p:sp>
      <p:pic>
        <p:nvPicPr>
          <p:cNvPr id="2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&quot;The greatest value of a picture is when it forces us to notice what we never expected to see.&quot;…"/>
          <p:cNvSpPr txBox="1"/>
          <p:nvPr/>
        </p:nvSpPr>
        <p:spPr>
          <a:xfrm>
            <a:off x="2833687" y="3301999"/>
            <a:ext cx="18716626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"The greatest value of a picture is when it forces us to notice what we never expected to see."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lot2.png" descr="plot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</a:t>
            </a:r>
          </a:p>
        </p:txBody>
      </p:sp>
      <p:sp>
        <p:nvSpPr>
          <p:cNvPr id="233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4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5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Why do these cars get better mileage?</a:t>
            </a:r>
          </a:p>
        </p:txBody>
      </p:sp>
      <p:sp>
        <p:nvSpPr>
          <p:cNvPr id="236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can we test the theory?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2"/>
      <p:bldP build="whole" bldLvl="1" animBg="1" rev="0" advAuto="0" spid="234" grpId="1"/>
      <p:bldP build="whole" bldLvl="1" animBg="1" rev="0" advAuto="0" spid="236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Aesthetics</a:t>
            </a:r>
          </a:p>
        </p:txBody>
      </p:sp>
      <p:pic>
        <p:nvPicPr>
          <p:cNvPr id="240" name="point.pdf" descr="poin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ize.pdf" descr="siz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hape.pdf" descr="shap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color.pdf" descr="color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Group"/>
          <p:cNvGrpSpPr/>
          <p:nvPr/>
        </p:nvGrpSpPr>
        <p:grpSpPr>
          <a:xfrm>
            <a:off x="6178356" y="2940013"/>
            <a:ext cx="12027287" cy="7835974"/>
            <a:chOff x="0" y="0"/>
            <a:chExt cx="12027286" cy="7835972"/>
          </a:xfrm>
        </p:grpSpPr>
        <p:sp>
          <p:nvSpPr>
            <p:cNvPr id="24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Visual Space</a:t>
              </a:r>
            </a:p>
          </p:txBody>
        </p:sp>
        <p:sp>
          <p:nvSpPr>
            <p:cNvPr id="24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Pink</a:t>
              </a:r>
            </a:p>
          </p:txBody>
        </p:sp>
        <p:sp>
          <p:nvSpPr>
            <p:cNvPr id="24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suv</a:t>
              </a:r>
            </a:p>
          </p:txBody>
        </p:sp>
        <p:sp>
          <p:nvSpPr>
            <p:cNvPr id="25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Space</a:t>
              </a:r>
            </a:p>
          </p:txBody>
        </p:sp>
        <p:sp>
          <p:nvSpPr>
            <p:cNvPr id="25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color</a:t>
              </a:r>
            </a:p>
          </p:txBody>
        </p:sp>
        <p:sp>
          <p:nvSpPr>
            <p:cNvPr id="25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class</a:t>
              </a:r>
            </a:p>
          </p:txBody>
        </p:sp>
        <p:sp>
          <p:nvSpPr>
            <p:cNvPr id="26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62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Aesthetics</a:t>
            </a:r>
          </a:p>
        </p:txBody>
      </p:sp>
      <p:sp>
        <p:nvSpPr>
          <p:cNvPr id="26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ggplot(mpg) + geom_point(aes(x = displ, y = hwy, </a:t>
            </a:r>
            <a:r>
              <a:t>color = class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26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ggplot(mpg) + geom_point(aes(x = displ, y = hwy, </a:t>
            </a:r>
            <a:r>
              <a:t>size = class</a:t>
            </a:r>
            <a:r>
              <a:rPr>
                <a:solidFill>
                  <a:srgbClr val="A6AAA9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ggplot(mpg) + geom_point(aes(x = displ, y = hwy, </a:t>
            </a:r>
            <a:r>
              <a:t>shape = class</a:t>
            </a:r>
            <a:r>
              <a:rPr>
                <a:solidFill>
                  <a:srgbClr val="A6AAA9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ggplot(mpg) + geom_point(aes(x = displ, y = hwy, </a:t>
            </a:r>
            <a:r>
              <a:t>alpha = class</a:t>
            </a:r>
            <a:r>
              <a:rPr>
                <a:solidFill>
                  <a:srgbClr val="A6AAA9"/>
                </a:solidFill>
              </a:rPr>
              <a:t>))</a:t>
            </a:r>
          </a:p>
        </p:txBody>
      </p:sp>
      <p:sp>
        <p:nvSpPr>
          <p:cNvPr id="269" name="aesthetic property"/>
          <p:cNvSpPr/>
          <p:nvPr/>
        </p:nvSpPr>
        <p:spPr>
          <a:xfrm>
            <a:off x="15907261" y="2997200"/>
            <a:ext cx="4344592" cy="25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9" y="0"/>
                </a:moveTo>
                <a:cubicBezTo>
                  <a:pt x="962" y="0"/>
                  <a:pt x="0" y="1614"/>
                  <a:pt x="0" y="3604"/>
                </a:cubicBezTo>
                <a:lnTo>
                  <a:pt x="0" y="12273"/>
                </a:lnTo>
                <a:cubicBezTo>
                  <a:pt x="0" y="14263"/>
                  <a:pt x="962" y="15877"/>
                  <a:pt x="2149" y="15877"/>
                </a:cubicBezTo>
                <a:lnTo>
                  <a:pt x="18285" y="15877"/>
                </a:lnTo>
                <a:lnTo>
                  <a:pt x="18917" y="21600"/>
                </a:lnTo>
                <a:lnTo>
                  <a:pt x="19550" y="15861"/>
                </a:lnTo>
                <a:cubicBezTo>
                  <a:pt x="20690" y="15773"/>
                  <a:pt x="21600" y="14207"/>
                  <a:pt x="21600" y="12273"/>
                </a:cubicBezTo>
                <a:lnTo>
                  <a:pt x="21600" y="3604"/>
                </a:lnTo>
                <a:cubicBezTo>
                  <a:pt x="21600" y="1614"/>
                  <a:pt x="20638" y="0"/>
                  <a:pt x="19451" y="0"/>
                </a:cubicBezTo>
                <a:lnTo>
                  <a:pt x="2149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aesthetic property</a:t>
            </a:r>
          </a:p>
        </p:txBody>
      </p:sp>
      <p:sp>
        <p:nvSpPr>
          <p:cNvPr id="270" name="Variable to map it to"/>
          <p:cNvSpPr/>
          <p:nvPr/>
        </p:nvSpPr>
        <p:spPr>
          <a:xfrm>
            <a:off x="20457535" y="2991897"/>
            <a:ext cx="3353595" cy="26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84" y="0"/>
                </a:moveTo>
                <a:cubicBezTo>
                  <a:pt x="1246" y="0"/>
                  <a:pt x="0" y="1589"/>
                  <a:pt x="0" y="3549"/>
                </a:cubicBezTo>
                <a:lnTo>
                  <a:pt x="0" y="12113"/>
                </a:lnTo>
                <a:cubicBezTo>
                  <a:pt x="0" y="14073"/>
                  <a:pt x="1246" y="15662"/>
                  <a:pt x="2784" y="15662"/>
                </a:cubicBezTo>
                <a:lnTo>
                  <a:pt x="9151" y="15662"/>
                </a:lnTo>
                <a:lnTo>
                  <a:pt x="9969" y="21600"/>
                </a:lnTo>
                <a:lnTo>
                  <a:pt x="10790" y="15662"/>
                </a:lnTo>
                <a:lnTo>
                  <a:pt x="18816" y="15662"/>
                </a:lnTo>
                <a:cubicBezTo>
                  <a:pt x="20354" y="15662"/>
                  <a:pt x="21600" y="14073"/>
                  <a:pt x="21600" y="12113"/>
                </a:cubicBezTo>
                <a:lnTo>
                  <a:pt x="21600" y="3549"/>
                </a:lnTo>
                <a:cubicBezTo>
                  <a:pt x="21600" y="1589"/>
                  <a:pt x="20354" y="0"/>
                  <a:pt x="18816" y="0"/>
                </a:cubicBezTo>
                <a:lnTo>
                  <a:pt x="278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 to map it to</a:t>
            </a:r>
          </a:p>
        </p:txBody>
      </p:sp>
      <p:sp>
        <p:nvSpPr>
          <p:cNvPr id="271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Your Turn 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274" name="In the next chunk, add color, size, alpha, and shape aesthetics to your graph. Experiment.…"/>
          <p:cNvSpPr txBox="1"/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What happens when you use more than one aesthetic?</a:t>
            </a:r>
          </a:p>
        </p:txBody>
      </p:sp>
      <p:pic>
        <p:nvPicPr>
          <p:cNvPr id="27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276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132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133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83A9D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134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60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135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36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137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1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3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14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sp>
        <p:nvSpPr>
          <p:cNvPr id="146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Table"/>
          <p:cNvGraphicFramePr/>
          <p:nvPr/>
        </p:nvGraphicFramePr>
        <p:xfrm>
          <a:off x="3162709" y="607218"/>
          <a:ext cx="16930688" cy="1240333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{8F44A2F1-9E1F-4B54-A3A2-5F16C0AD49E2}</a:tableStyleId>
              </a:tblPr>
              <a:tblGrid>
                <a:gridCol w="3875484"/>
                <a:gridCol w="6375797"/>
                <a:gridCol w="6679406"/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Discrete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Continuous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Color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Shape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7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olor-d.png" descr="color-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olor-c.png" descr="color-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shape-d.png" descr="shape-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ize-d.png" descr="siz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ize-c.png" descr="size-c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85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6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88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geom_point(mapping = aes(x = displ, y = hwy, </a:t>
            </a:r>
            <a:r>
              <a:t>color = class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293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Legend added automatically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geom_point(mapping = aes(x = displ, y = hwy), </a:t>
            </a:r>
            <a:r>
              <a:t>color = class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97" name="Error!"/>
          <p:cNvSpPr txBox="1"/>
          <p:nvPr/>
        </p:nvSpPr>
        <p:spPr>
          <a:xfrm rot="21271686">
            <a:off x="9230351" y="4856162"/>
            <a:ext cx="592329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Error!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acets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Facets</a:t>
            </a:r>
          </a:p>
        </p:txBody>
      </p:sp>
      <p:pic>
        <p:nvPicPr>
          <p:cNvPr id="30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CC by RStudio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305" name="Face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Facets</a:t>
            </a:r>
          </a:p>
        </p:txBody>
      </p:sp>
      <p:sp>
        <p:nvSpPr>
          <p:cNvPr id="306" name="Subplots that display subsets of the data."/>
          <p:cNvSpPr txBox="1"/>
          <p:nvPr/>
        </p:nvSpPr>
        <p:spPr>
          <a:xfrm>
            <a:off x="1740954" y="23016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Subplots that display subsets of the data.</a:t>
            </a:r>
          </a:p>
        </p:txBody>
      </p:sp>
      <p:pic>
        <p:nvPicPr>
          <p:cNvPr id="307" name="pdf-facet.pdf" descr="pdf-fac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7371" y="4021823"/>
            <a:ext cx="14480422" cy="9522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q &lt;- ggplot(mpg) + geom_point(aes(x = displ, y = hwy))…"/>
          <p:cNvSpPr txBox="1"/>
          <p:nvPr/>
        </p:nvSpPr>
        <p:spPr>
          <a:xfrm>
            <a:off x="1859568" y="5073552"/>
            <a:ext cx="22023815" cy="651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&lt;- ggplot(mpg) + geom_point(aes(x = displ, y = hwy))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+ facet_grid(. ~ cyl)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+ facet_grid(drv ~ .)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+ facet_grid(drv ~ cyl)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+ facet_wrap(~ class)</a:t>
            </a:r>
          </a:p>
        </p:txBody>
      </p:sp>
      <p:sp>
        <p:nvSpPr>
          <p:cNvPr id="310" name="Help me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Help me</a:t>
            </a:r>
          </a:p>
        </p:txBody>
      </p:sp>
      <p:sp>
        <p:nvSpPr>
          <p:cNvPr id="311" name="What do facet_grid and facet_wrap do?"/>
          <p:cNvSpPr txBox="1"/>
          <p:nvPr>
            <p:ph type="body" sz="quarter" idx="4294967295"/>
          </p:nvPr>
        </p:nvSpPr>
        <p:spPr>
          <a:xfrm>
            <a:off x="1961016" y="2869787"/>
            <a:ext cx="18901302" cy="273692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What do </a:t>
            </a:r>
            <a:r>
              <a:rPr b="1"/>
              <a:t>facet_grid</a:t>
            </a:r>
            <a:r>
              <a:t> and </a:t>
            </a:r>
            <a:r>
              <a:rPr b="1"/>
              <a:t>facet_wrap</a:t>
            </a:r>
            <a:r>
              <a:t> do? </a:t>
            </a:r>
          </a:p>
        </p:txBody>
      </p:sp>
      <p:sp>
        <p:nvSpPr>
          <p:cNvPr id="312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C by RStudio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316" name="summary"/>
          <p:cNvSpPr txBox="1"/>
          <p:nvPr/>
        </p:nvSpPr>
        <p:spPr>
          <a:xfrm>
            <a:off x="4007752" y="221361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317" name="facet_grid() - 2D grid, rows ~ cols, . for no split…"/>
          <p:cNvSpPr txBox="1"/>
          <p:nvPr/>
        </p:nvSpPr>
        <p:spPr>
          <a:xfrm>
            <a:off x="1740954" y="5182928"/>
            <a:ext cx="20902092" cy="3350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facet_grid() - </a:t>
            </a:r>
            <a:r>
              <a:t>2D grid, rows ~ cols, . for no split</a:t>
            </a:r>
          </a:p>
          <a:p>
            <a:pPr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facet_wrap() - </a:t>
            </a:r>
            <a:r>
              <a:t>1D ribbon wrapped into 2D</a:t>
            </a:r>
          </a:p>
        </p:txBody>
      </p:sp>
      <p:sp>
        <p:nvSpPr>
          <p:cNvPr id="318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"/>
          <p:cNvGrpSpPr/>
          <p:nvPr/>
        </p:nvGrpSpPr>
        <p:grpSpPr>
          <a:xfrm>
            <a:off x="1981903" y="4853327"/>
            <a:ext cx="20300109" cy="7150607"/>
            <a:chOff x="0" y="0"/>
            <a:chExt cx="20300108" cy="7150606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20300109" cy="715060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1" name="ggplot(data = &lt;DATA&gt;) +…"/>
            <p:cNvSpPr txBox="1"/>
            <p:nvPr/>
          </p:nvSpPr>
          <p:spPr>
            <a:xfrm>
              <a:off x="364719" y="369977"/>
              <a:ext cx="18542277" cy="636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 </a:t>
              </a:r>
              <a:r>
                <a:t>&lt;DATA&gt;</a:t>
              </a:r>
              <a:r>
                <a:rPr>
                  <a:solidFill>
                    <a:srgbClr val="000000"/>
                  </a:solidFill>
                </a:rPr>
                <a:t>) + 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&lt;GEOM_FUNCTION&gt;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&lt;MAPPINGS&gt;</a:t>
              </a:r>
              <a:r>
                <a:rPr>
                  <a:solidFill>
                    <a:srgbClr val="000000"/>
                  </a:solidFill>
                </a:rPr>
                <a:t>)) </a:t>
              </a:r>
              <a:r>
                <a:rPr>
                  <a:solidFill>
                    <a:srgbClr val="A6AAA9"/>
                  </a:solidFill>
                </a:rPr>
                <a:t>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&lt;FACET_FUNCTION&gt;</a:t>
              </a:r>
            </a:p>
          </p:txBody>
        </p:sp>
      </p:grpSp>
      <p:pic>
        <p:nvPicPr>
          <p:cNvPr id="32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 RStudio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32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ggplot2 template</a:t>
            </a:r>
          </a:p>
        </p:txBody>
      </p:sp>
      <p:sp>
        <p:nvSpPr>
          <p:cNvPr id="326" name="Make any plot by filling in the parameters of this template"/>
          <p:cNvSpPr txBox="1"/>
          <p:nvPr/>
        </p:nvSpPr>
        <p:spPr>
          <a:xfrm>
            <a:off x="1837134" y="3289465"/>
            <a:ext cx="21080802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any plot by filling in the parameters of this template</a:t>
            </a:r>
          </a:p>
        </p:txBody>
      </p:sp>
      <p:sp>
        <p:nvSpPr>
          <p:cNvPr id="327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gplot(data = mpg) +…"/>
          <p:cNvSpPr txBox="1"/>
          <p:nvPr/>
        </p:nvSpPr>
        <p:spPr>
          <a:xfrm>
            <a:off x="1305797" y="3802810"/>
            <a:ext cx="22607249" cy="1057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aes(displ, hwy, color = class)) </a:t>
            </a:r>
            <a:r>
              <a:rPr>
                <a:solidFill>
                  <a:srgbClr val="000000"/>
                </a:solidFill>
              </a:rPr>
              <a:t>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labs(title = "Fuel Efficiency by Engine Size",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subtitle = "Data facetted by class",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x = "Engine Size (displacement in liters)",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y = "Fuel Efficiency (MPG)",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color = "Class of\nAutomobile",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caption = "Data from the EPA")</a:t>
            </a:r>
          </a:p>
        </p:txBody>
      </p:sp>
      <p:sp>
        <p:nvSpPr>
          <p:cNvPr id="330" name="Your Turn 3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331" name="Add the black code to your graph. What does it do?"/>
          <p:cNvSpPr txBox="1"/>
          <p:nvPr>
            <p:ph type="body" sz="quarter" idx="4294967295"/>
          </p:nvPr>
        </p:nvSpPr>
        <p:spPr>
          <a:xfrm>
            <a:off x="507469" y="2102411"/>
            <a:ext cx="18901301" cy="273692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Add the black code to your graph. What does it do?</a:t>
            </a:r>
          </a:p>
        </p:txBody>
      </p:sp>
      <p:sp>
        <p:nvSpPr>
          <p:cNvPr id="332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creen Shot 2019-09-04 at 4.35.12 PM.png" descr="Screen Shot 2019-09-04 at 4.35.12 PM.png"/>
          <p:cNvPicPr>
            <a:picLocks noChangeAspect="1"/>
          </p:cNvPicPr>
          <p:nvPr/>
        </p:nvPicPr>
        <p:blipFill>
          <a:blip r:embed="rId2">
            <a:extLst/>
          </a:blip>
          <a:srcRect l="584" t="0" r="0" b="0"/>
          <a:stretch>
            <a:fillRect/>
          </a:stretch>
        </p:blipFill>
        <p:spPr>
          <a:xfrm>
            <a:off x="3681487" y="892070"/>
            <a:ext cx="17121606" cy="11931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CC by RStudio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338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9" name="Title"/>
          <p:cNvSpPr txBox="1"/>
          <p:nvPr/>
        </p:nvSpPr>
        <p:spPr>
          <a:xfrm rot="21271686">
            <a:off x="928247" y="592508"/>
            <a:ext cx="2064690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pic>
        <p:nvPicPr>
          <p:cNvPr id="340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53684" y="944887"/>
            <a:ext cx="1644068" cy="584842"/>
          </a:xfrm>
          <a:prstGeom prst="rect">
            <a:avLst/>
          </a:prstGeom>
        </p:spPr>
      </p:pic>
      <p:sp>
        <p:nvSpPr>
          <p:cNvPr id="342" name="SUBTitle"/>
          <p:cNvSpPr txBox="1"/>
          <p:nvPr/>
        </p:nvSpPr>
        <p:spPr>
          <a:xfrm rot="21271686">
            <a:off x="191848" y="1462787"/>
            <a:ext cx="2721937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SUBTitle</a:t>
            </a:r>
          </a:p>
        </p:txBody>
      </p:sp>
      <p:pic>
        <p:nvPicPr>
          <p:cNvPr id="343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65183" y="1790192"/>
            <a:ext cx="1779189" cy="707026"/>
          </a:xfrm>
          <a:prstGeom prst="rect">
            <a:avLst/>
          </a:prstGeom>
        </p:spPr>
      </p:pic>
      <p:sp>
        <p:nvSpPr>
          <p:cNvPr id="345" name="y"/>
          <p:cNvSpPr txBox="1"/>
          <p:nvPr/>
        </p:nvSpPr>
        <p:spPr>
          <a:xfrm rot="21271686">
            <a:off x="318848" y="4941845"/>
            <a:ext cx="2721937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</a:t>
            </a:r>
          </a:p>
        </p:txBody>
      </p:sp>
      <p:pic>
        <p:nvPicPr>
          <p:cNvPr id="346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60323" y="5230325"/>
            <a:ext cx="1600896" cy="769860"/>
          </a:xfrm>
          <a:prstGeom prst="rect">
            <a:avLst/>
          </a:prstGeom>
        </p:spPr>
      </p:pic>
      <p:sp>
        <p:nvSpPr>
          <p:cNvPr id="348" name="x"/>
          <p:cNvSpPr txBox="1"/>
          <p:nvPr/>
        </p:nvSpPr>
        <p:spPr>
          <a:xfrm rot="21271686">
            <a:off x="6052388" y="12570915"/>
            <a:ext cx="2721937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349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53497" y="12252182"/>
            <a:ext cx="1824967" cy="805756"/>
          </a:xfrm>
          <a:prstGeom prst="rect">
            <a:avLst/>
          </a:prstGeom>
        </p:spPr>
      </p:pic>
      <p:sp>
        <p:nvSpPr>
          <p:cNvPr id="351" name="caption"/>
          <p:cNvSpPr txBox="1"/>
          <p:nvPr/>
        </p:nvSpPr>
        <p:spPr>
          <a:xfrm rot="21271686">
            <a:off x="18733751" y="11280754"/>
            <a:ext cx="2670536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caption</a:t>
            </a:r>
          </a:p>
        </p:txBody>
      </p:sp>
      <p:pic>
        <p:nvPicPr>
          <p:cNvPr id="352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44872" y="12113314"/>
            <a:ext cx="2768807" cy="826216"/>
          </a:xfrm>
          <a:prstGeom prst="rect">
            <a:avLst/>
          </a:prstGeom>
        </p:spPr>
      </p:pic>
      <p:sp>
        <p:nvSpPr>
          <p:cNvPr id="354" name="color"/>
          <p:cNvSpPr txBox="1"/>
          <p:nvPr/>
        </p:nvSpPr>
        <p:spPr>
          <a:xfrm rot="21271686">
            <a:off x="20047320" y="1348319"/>
            <a:ext cx="2670537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color</a:t>
            </a:r>
          </a:p>
        </p:txBody>
      </p:sp>
      <p:pic>
        <p:nvPicPr>
          <p:cNvPr id="355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554228" y="1940860"/>
            <a:ext cx="1990434" cy="17725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4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4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4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4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Class="entr" nodeType="afterEffect" presetSubtype="12" presetID="18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>
                                        <p:cTn id="41" dur="4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Class="entr" nodeType="after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5" dur="4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2" grpId="3"/>
      <p:bldP build="whole" bldLvl="1" animBg="1" rev="0" advAuto="0" spid="348" grpId="6"/>
      <p:bldP build="whole" bldLvl="1" animBg="1" rev="0" advAuto="0" spid="340" grpId="7"/>
      <p:bldP build="whole" bldLvl="1" animBg="1" rev="0" advAuto="0" spid="343" grpId="8"/>
      <p:bldP build="whole" bldLvl="1" animBg="1" rev="0" advAuto="0" spid="349" grpId="10"/>
      <p:bldP build="whole" bldLvl="1" animBg="1" rev="0" advAuto="0" spid="345" grpId="4"/>
      <p:bldP build="whole" bldLvl="1" animBg="1" rev="0" advAuto="0" spid="355" grpId="11"/>
      <p:bldP build="whole" bldLvl="1" animBg="1" rev="0" advAuto="0" spid="351" grpId="5"/>
      <p:bldP build="whole" bldLvl="1" animBg="1" rev="0" advAuto="0" spid="346" grpId="9"/>
      <p:bldP build="whole" bldLvl="1" animBg="1" rev="0" advAuto="0" spid="339" grpId="1"/>
      <p:bldP build="whole" bldLvl="1" animBg="1" rev="0" advAuto="0" spid="354" grpId="2"/>
      <p:bldP build="whole" bldLvl="1" animBg="1" rev="0" advAuto="0" spid="352" grpId="1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&quot;The simple graph has brought more information to the data analyst’s mind than any other device. &quot;…"/>
          <p:cNvSpPr txBox="1"/>
          <p:nvPr/>
        </p:nvSpPr>
        <p:spPr>
          <a:xfrm>
            <a:off x="2376357" y="2539999"/>
            <a:ext cx="19631286" cy="86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eoms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Geoms</a:t>
            </a:r>
          </a:p>
        </p:txBody>
      </p:sp>
      <p:pic>
        <p:nvPicPr>
          <p:cNvPr id="35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hwy1.png" descr="hwy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hwy2.png" descr="hwy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oints.pdf" descr="points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ame:"/>
          <p:cNvSpPr txBox="1"/>
          <p:nvPr/>
        </p:nvSpPr>
        <p:spPr>
          <a:xfrm>
            <a:off x="11017421" y="797408"/>
            <a:ext cx="2300727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Same:</a:t>
            </a:r>
          </a:p>
        </p:txBody>
      </p:sp>
      <p:sp>
        <p:nvSpPr>
          <p:cNvPr id="367" name="x var"/>
          <p:cNvSpPr txBox="1"/>
          <p:nvPr/>
        </p:nvSpPr>
        <p:spPr>
          <a:xfrm>
            <a:off x="13571311" y="797408"/>
            <a:ext cx="18573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x var</a:t>
            </a:r>
          </a:p>
        </p:txBody>
      </p:sp>
      <p:sp>
        <p:nvSpPr>
          <p:cNvPr id="368" name=", y var"/>
          <p:cNvSpPr txBox="1"/>
          <p:nvPr/>
        </p:nvSpPr>
        <p:spPr>
          <a:xfrm>
            <a:off x="15142936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, y var</a:t>
            </a:r>
          </a:p>
        </p:txBody>
      </p:sp>
      <p:sp>
        <p:nvSpPr>
          <p:cNvPr id="369" name=", data"/>
          <p:cNvSpPr txBox="1"/>
          <p:nvPr/>
        </p:nvSpPr>
        <p:spPr>
          <a:xfrm>
            <a:off x="17089608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, data</a:t>
            </a:r>
          </a:p>
        </p:txBody>
      </p:sp>
      <p:grpSp>
        <p:nvGrpSpPr>
          <p:cNvPr id="37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7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7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7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are these plots similar?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after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57422 0.000000" origin="layout" pathEditMode="relative">
                                      <p:cBhvr>
                                        <p:cTn id="3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1"/>
      <p:bldP build="whole" bldLvl="1" animBg="1" rev="0" advAuto="0" spid="372" grpId="2"/>
      <p:bldP build="whole" bldLvl="1" animBg="1" rev="0" advAuto="0" spid="375" grpId="5"/>
      <p:bldP build="whole" bldLvl="1" animBg="1" rev="0" advAuto="0" spid="372" grpId="4"/>
      <p:bldP build="whole" bldLvl="1" animBg="1" rev="0" advAuto="0" spid="368" grpId="6"/>
      <p:bldP build="whole" bldLvl="1" animBg="1" rev="0" advAuto="0" spid="375" grpId="7"/>
      <p:bldP build="whole" bldLvl="1" animBg="1" rev="0" advAuto="0" spid="365" grpId="8"/>
      <p:bldP build="whole" bldLvl="1" animBg="1" rev="0" advAuto="0" spid="367" grpId="3"/>
      <p:bldP build="whole" bldLvl="1" animBg="1" rev="0" advAuto="0" spid="369" grpId="1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Different: geometric object (geom),…"/>
          <p:cNvSpPr txBox="1"/>
          <p:nvPr/>
        </p:nvSpPr>
        <p:spPr>
          <a:xfrm>
            <a:off x="11017421" y="829158"/>
            <a:ext cx="11929121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e.g. the visual object used to represent the data</a:t>
            </a:r>
          </a:p>
        </p:txBody>
      </p:sp>
      <p:pic>
        <p:nvPicPr>
          <p:cNvPr id="37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hwy1.png" descr="hwy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hwy2.png" descr="hwy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are these plots different?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geoms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87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8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ggplot(data = </a:t>
              </a:r>
              <a:r>
                <a:rPr>
                  <a:solidFill>
                    <a:schemeClr val="accent1"/>
                  </a:solidFill>
                </a:rPr>
                <a:t>&lt;DATA&gt;</a:t>
              </a:r>
              <a: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1"/>
                  </a:solidFill>
                </a:rPr>
                <a:t>&lt;GEOM_FUNCTION&gt;</a:t>
              </a:r>
              <a:r>
                <a:t>(mapping = aes(</a:t>
              </a:r>
              <a:r>
                <a:rPr>
                  <a:solidFill>
                    <a:schemeClr val="accent1"/>
                  </a:solidFill>
                </a:rPr>
                <a:t>&lt;MAPPINGS&gt;</a:t>
              </a:r>
              <a:r>
                <a:t>))</a:t>
              </a:r>
            </a:p>
          </p:txBody>
        </p:sp>
      </p:grpSp>
      <p:sp>
        <p:nvSpPr>
          <p:cNvPr id="390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creen Shot 2019-05-03 at 3.28.55 PM.png" descr="Screen Shot 2019-05-03 at 3.28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9257" y="2858948"/>
            <a:ext cx="18605486" cy="1269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studio.cloud/learn/cheat-shee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9000" u="sng">
                <a:latin typeface="Helvetica"/>
                <a:ea typeface="Helvetica"/>
                <a:cs typeface="Helvetica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rstudio.cloud/learn/cheat-sheets</a:t>
            </a:r>
          </a:p>
        </p:txBody>
      </p:sp>
      <p:sp>
        <p:nvSpPr>
          <p:cNvPr id="395" name="Click…"/>
          <p:cNvSpPr txBox="1"/>
          <p:nvPr/>
        </p:nvSpPr>
        <p:spPr>
          <a:xfrm rot="21271686">
            <a:off x="-114698" y="6330782"/>
            <a:ext cx="4126058" cy="181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Click </a:t>
            </a:r>
          </a:p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CheAT Sheets</a:t>
            </a:r>
          </a:p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 the sidebar</a:t>
            </a:r>
          </a:p>
        </p:txBody>
      </p:sp>
      <p:pic>
        <p:nvPicPr>
          <p:cNvPr id="396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003" y="8608684"/>
            <a:ext cx="1673269" cy="124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2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geom_ functions</a:t>
            </a:r>
          </a:p>
        </p:txBody>
      </p:sp>
      <p:sp>
        <p:nvSpPr>
          <p:cNvPr id="403" name="Each requires a mapping argument."/>
          <p:cNvSpPr txBox="1"/>
          <p:nvPr/>
        </p:nvSpPr>
        <p:spPr>
          <a:xfrm>
            <a:off x="2091226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Each requires a mapping argument.</a:t>
            </a:r>
          </a:p>
        </p:txBody>
      </p:sp>
      <p:grpSp>
        <p:nvGrpSpPr>
          <p:cNvPr id="408" name="Group"/>
          <p:cNvGrpSpPr/>
          <p:nvPr/>
        </p:nvGrpSpPr>
        <p:grpSpPr>
          <a:xfrm>
            <a:off x="6182175" y="2999746"/>
            <a:ext cx="16110599" cy="10333996"/>
            <a:chOff x="0" y="0"/>
            <a:chExt cx="16110598" cy="10333994"/>
          </a:xfrm>
        </p:grpSpPr>
        <p:pic>
          <p:nvPicPr>
            <p:cNvPr id="404" name="data-visualization-2.1.png" descr="data-visualization-2.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517006"/>
              <a:ext cx="3771900" cy="291465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05" name="Shape"/>
            <p:cNvSpPr/>
            <p:nvPr/>
          </p:nvSpPr>
          <p:spPr>
            <a:xfrm flipH="1">
              <a:off x="980657" y="0"/>
              <a:ext cx="3837430" cy="1033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" y="0"/>
                  </a:moveTo>
                  <a:lnTo>
                    <a:pt x="21600" y="10287"/>
                  </a:lnTo>
                  <a:lnTo>
                    <a:pt x="21592" y="15302"/>
                  </a:lnTo>
                  <a:lnTo>
                    <a:pt x="0" y="2160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6" name="Rectangle"/>
            <p:cNvSpPr/>
            <p:nvPr/>
          </p:nvSpPr>
          <p:spPr>
            <a:xfrm>
              <a:off x="994000" y="4856337"/>
              <a:ext cx="2712949" cy="2507160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07" name="data-visualization-2.1.png" descr="data-visualization-2.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5781" t="10721" r="1344" b="3947"/>
            <a:stretch>
              <a:fillRect/>
            </a:stretch>
          </p:blipFill>
          <p:spPr>
            <a:xfrm>
              <a:off x="4761279" y="50263"/>
              <a:ext cx="11349320" cy="1026913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Your Turn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411" name="Pair up."/>
          <p:cNvSpPr txBox="1"/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</a:defRPr>
            </a:lvl1pPr>
          </a:lstStyle>
          <a:p>
            <a:pPr/>
            <a:r>
              <a:t>Pair up.</a:t>
            </a:r>
          </a:p>
        </p:txBody>
      </p:sp>
      <p:pic>
        <p:nvPicPr>
          <p:cNvPr id="41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13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4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Your Turn 4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416" name="With your partner, decide how to replace this scatterplot with one that draws boxplots. Use the cheatsheet. Try your best guess.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pPr/>
            <a:r>
              <a:t>With your partner, decide how to replace this scatterplot with one that draws boxplots. Use the cheatsheet. Try your best guess.</a:t>
            </a:r>
          </a:p>
        </p:txBody>
      </p:sp>
      <p:pic>
        <p:nvPicPr>
          <p:cNvPr id="41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418" name="mpg-class-hwy.pdf" descr="mpg-class-hwy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boxplot.png" descr="boxplo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ggplot(mpg) + geom_point(aes(class,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geom_boxplot</a:t>
            </a:r>
            <a:r>
              <a:rPr>
                <a:solidFill>
                  <a:srgbClr val="000000"/>
                </a:solidFill>
              </a:rPr>
              <a:t>(mapping = aes(x = class, y =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Your Turn 5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427" name="With a partner,  make the histogram of hwy below. Use the cheatsheet. Hint: do not supply a y variable.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With a partner,  make the histogram of </a:t>
            </a:r>
            <a:r>
              <a:rPr b="1"/>
              <a:t>hwy</a:t>
            </a:r>
            <a:r>
              <a:t> below. Use the cheatsheet. Hint: do not supply a </a:t>
            </a:r>
            <a:r>
              <a:rPr b="1"/>
              <a:t>y</a:t>
            </a:r>
            <a:r>
              <a:t> variable.</a:t>
            </a:r>
          </a:p>
        </p:txBody>
      </p:sp>
      <p:pic>
        <p:nvPicPr>
          <p:cNvPr id="42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429" name="Rplot12.pdf" descr="Rplot1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9-07-31 at 1.30.10 PM.png" descr="Screen Shot 2019-07-31 at 1.30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5169" y="7368146"/>
            <a:ext cx="20665188" cy="8786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4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Fuel economy data for 38 models of car.</a:t>
            </a:r>
          </a:p>
        </p:txBody>
      </p:sp>
      <p:sp>
        <p:nvSpPr>
          <p:cNvPr id="155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mpg</a:t>
            </a:r>
          </a:p>
        </p:txBody>
      </p:sp>
      <p:sp>
        <p:nvSpPr>
          <p:cNvPr id="156" name="Rectangle"/>
          <p:cNvSpPr/>
          <p:nvPr/>
        </p:nvSpPr>
        <p:spPr>
          <a:xfrm>
            <a:off x="5029176" y="5411478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" name="mpg"/>
          <p:cNvSpPr txBox="1"/>
          <p:nvPr/>
        </p:nvSpPr>
        <p:spPr>
          <a:xfrm>
            <a:off x="5393895" y="5743356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mpg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geom_histogram</a:t>
            </a:r>
            <a:r>
              <a:rPr>
                <a:solidFill>
                  <a:srgbClr val="000000"/>
                </a:solidFill>
              </a:rPr>
              <a:t>(mapping = aes(x =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Quiz"/>
          <p:cNvSpPr txBox="1"/>
          <p:nvPr>
            <p:ph type="title" idx="4294967295"/>
          </p:nvPr>
        </p:nvSpPr>
        <p:spPr>
          <a:xfrm>
            <a:off x="-718645" y="17001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36" name="What is the difference?"/>
          <p:cNvSpPr txBox="1"/>
          <p:nvPr>
            <p:ph type="body" sz="quarter" idx="4294967295"/>
          </p:nvPr>
        </p:nvSpPr>
        <p:spPr>
          <a:xfrm>
            <a:off x="2523750" y="2785453"/>
            <a:ext cx="21493547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is the difference?</a:t>
            </a:r>
          </a:p>
        </p:txBody>
      </p:sp>
      <p:pic>
        <p:nvPicPr>
          <p:cNvPr id="437" name="Rplot12.pdf" descr="Rplot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78022" y="6840232"/>
            <a:ext cx="10160001" cy="6446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Rplot15.pdf" descr="Rplot1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8022" y="429556"/>
            <a:ext cx="10160001" cy="6446213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4" name="&quot;Help&quot; page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"Help" pages</a:t>
            </a:r>
          </a:p>
        </p:txBody>
      </p:sp>
      <p:sp>
        <p:nvSpPr>
          <p:cNvPr id="445" name="To open the documentation for a function, type"/>
          <p:cNvSpPr txBox="1"/>
          <p:nvPr/>
        </p:nvSpPr>
        <p:spPr>
          <a:xfrm>
            <a:off x="1727077" y="3279510"/>
            <a:ext cx="9407957" cy="2626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open the documentation for a function, type</a:t>
            </a:r>
          </a:p>
        </p:txBody>
      </p:sp>
      <p:sp>
        <p:nvSpPr>
          <p:cNvPr id="446" name="Rectangle"/>
          <p:cNvSpPr/>
          <p:nvPr/>
        </p:nvSpPr>
        <p:spPr>
          <a:xfrm>
            <a:off x="1858932" y="5701764"/>
            <a:ext cx="8676833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7" name="?geom_histogram"/>
          <p:cNvSpPr txBox="1"/>
          <p:nvPr/>
        </p:nvSpPr>
        <p:spPr>
          <a:xfrm>
            <a:off x="2223652" y="6033642"/>
            <a:ext cx="602914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?geom_histogram</a:t>
            </a:r>
          </a:p>
        </p:txBody>
      </p:sp>
      <p:sp>
        <p:nvSpPr>
          <p:cNvPr id="448" name="?"/>
          <p:cNvSpPr/>
          <p:nvPr/>
        </p:nvSpPr>
        <p:spPr>
          <a:xfrm>
            <a:off x="1899684" y="7039576"/>
            <a:ext cx="2738041" cy="2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06" y="0"/>
                </a:moveTo>
                <a:lnTo>
                  <a:pt x="3804" y="5528"/>
                </a:lnTo>
                <a:lnTo>
                  <a:pt x="3410" y="5528"/>
                </a:lnTo>
                <a:cubicBezTo>
                  <a:pt x="1527" y="5528"/>
                  <a:pt x="0" y="7162"/>
                  <a:pt x="0" y="9177"/>
                </a:cubicBezTo>
                <a:lnTo>
                  <a:pt x="0" y="17951"/>
                </a:lnTo>
                <a:cubicBezTo>
                  <a:pt x="0" y="19966"/>
                  <a:pt x="1527" y="21600"/>
                  <a:pt x="3410" y="21600"/>
                </a:cubicBezTo>
                <a:lnTo>
                  <a:pt x="18190" y="21600"/>
                </a:lnTo>
                <a:cubicBezTo>
                  <a:pt x="20073" y="21600"/>
                  <a:pt x="21600" y="19966"/>
                  <a:pt x="21600" y="17951"/>
                </a:cubicBezTo>
                <a:lnTo>
                  <a:pt x="21600" y="9177"/>
                </a:lnTo>
                <a:cubicBezTo>
                  <a:pt x="21600" y="7162"/>
                  <a:pt x="20073" y="5528"/>
                  <a:pt x="18190" y="5528"/>
                </a:cubicBezTo>
                <a:lnTo>
                  <a:pt x="5808" y="5528"/>
                </a:lnTo>
                <a:lnTo>
                  <a:pt x="4806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49" name="function name (no parentheses)"/>
          <p:cNvSpPr/>
          <p:nvPr/>
        </p:nvSpPr>
        <p:spPr>
          <a:xfrm>
            <a:off x="4712363" y="7000682"/>
            <a:ext cx="5708651" cy="2597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 name </a:t>
            </a:r>
            <a:r>
              <a:rPr b="0"/>
              <a:t>(no parentheses)</a:t>
            </a:r>
          </a:p>
        </p:txBody>
      </p:sp>
      <p:grpSp>
        <p:nvGrpSpPr>
          <p:cNvPr id="454" name="Group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50" name="Screen Shot 2019-05-04 at 9.16.21 AM.png" descr="Screen Shot 2019-05-04 at 9.16.21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51" name="Shape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2" name="Rectangle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53" name="Screen Shot 2019-05-08 at 4.15.57 PM.png" descr="Screen Shot 2019-05-08 at 4.15.57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9" name="Tip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Tips</a:t>
            </a:r>
          </a:p>
        </p:txBody>
      </p:sp>
      <p:sp>
        <p:nvSpPr>
          <p:cNvPr id="460" name="scan page for relevant info…"/>
          <p:cNvSpPr txBox="1"/>
          <p:nvPr/>
        </p:nvSpPr>
        <p:spPr>
          <a:xfrm>
            <a:off x="2692365" y="3522719"/>
            <a:ext cx="6523979" cy="7323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scan</a:t>
            </a:r>
            <a:r>
              <a:t> page for relevant info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ignore</a:t>
            </a:r>
            <a:r>
              <a:t> things that don't make sense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try</a:t>
            </a:r>
            <a:r>
              <a:t> out the examples</a:t>
            </a:r>
          </a:p>
        </p:txBody>
      </p:sp>
      <p:grpSp>
        <p:nvGrpSpPr>
          <p:cNvPr id="465" name="Group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61" name="Screen Shot 2019-05-04 at 9.16.21 AM.png" descr="Screen Shot 2019-05-04 at 9.16.21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62" name="Shape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63" name="Rectangle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64" name="Screen Shot 2019-05-08 at 4.15.57 PM.png" descr="Screen Shot 2019-05-08 at 4.15.57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0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Your Turn 6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468" name="Use the help page for geom_histogram to make the bins 2 mpg wide."/>
          <p:cNvSpPr txBox="1"/>
          <p:nvPr>
            <p:ph type="body" sz="quarter" idx="4294967295"/>
          </p:nvPr>
        </p:nvSpPr>
        <p:spPr>
          <a:xfrm>
            <a:off x="5294450" y="2429866"/>
            <a:ext cx="13795101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6674">
              <a:spcBef>
                <a:spcPts val="2300"/>
              </a:spcBef>
              <a:buSzTx/>
              <a:buNone/>
              <a:defRPr sz="5820">
                <a:solidFill>
                  <a:srgbClr val="005493"/>
                </a:solidFill>
              </a:defRPr>
            </a:pPr>
            <a:r>
              <a:t>Use the help page for </a:t>
            </a:r>
            <a:r>
              <a:rPr b="1"/>
              <a:t>geom_histogram</a:t>
            </a:r>
            <a:r>
              <a:t> to make the bins </a:t>
            </a:r>
            <a:r>
              <a:rPr b="1"/>
              <a:t>2</a:t>
            </a:r>
            <a:r>
              <a:t> mpg wide.</a:t>
            </a:r>
          </a:p>
        </p:txBody>
      </p:sp>
      <p:pic>
        <p:nvPicPr>
          <p:cNvPr id="46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470" name="Rplot12.pdf" descr="Rplot1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9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geom_histogram(mapping = aes(x = hwy)</a:t>
            </a:r>
            <a:r>
              <a:t>, binwidth = 2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74" name="Rplot12.pdf" descr="Rplot1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9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ggplot2.tidyverse.org</a:t>
            </a:r>
          </a:p>
        </p:txBody>
      </p:sp>
      <p:pic>
        <p:nvPicPr>
          <p:cNvPr id="480" name="Screen Shot 2017-08-03 at 4.00.15 PM.png" descr="Screen Shot 2017-08-03 at 4.00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3803" y="2938565"/>
            <a:ext cx="19196394" cy="18051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Your Turn 7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7</a:t>
            </a:r>
          </a:p>
        </p:txBody>
      </p:sp>
      <p:pic>
        <p:nvPicPr>
          <p:cNvPr id="484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85" name="With a partner,  make the bar chart of class below. Use the cheatsheet. Hint: do not supply a y variable.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With a partner,  make the bar chart of </a:t>
            </a:r>
            <a:r>
              <a:rPr b="1"/>
              <a:t>class</a:t>
            </a:r>
            <a:r>
              <a:t> below. Use the cheatsheet. Hint: do not supply a </a:t>
            </a:r>
            <a:r>
              <a:rPr b="1"/>
              <a:t>y</a:t>
            </a:r>
            <a:r>
              <a:t> variable.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8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geom_bar</a:t>
            </a:r>
            <a:r>
              <a:rPr>
                <a:solidFill>
                  <a:srgbClr val="000000"/>
                </a:solidFill>
              </a:rPr>
              <a:t>(mapping = aes(x = class,</a:t>
            </a:r>
            <a:r>
              <a:t> color = </a:t>
            </a:r>
            <a:r>
              <a:rPr>
                <a:solidFill>
                  <a:srgbClr val="000000"/>
                </a:solidFill>
              </a:rPr>
              <a:t>class))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geom_bar(mapping = aes(x = class,</a:t>
            </a:r>
            <a:r>
              <a:t> fill = </a:t>
            </a:r>
            <a:r>
              <a:rPr>
                <a:solidFill>
                  <a:srgbClr val="000000"/>
                </a:solidFill>
              </a:rPr>
              <a:t>class))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Quiz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60" name="Confer with your group.…"/>
          <p:cNvSpPr txBox="1"/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Confer with your group.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What relationship do you expect to see between engine size (displ) and mileage (hwy)?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No peeking ahead!</a:t>
            </a:r>
          </a:p>
        </p:txBody>
      </p:sp>
      <p:pic>
        <p:nvPicPr>
          <p:cNvPr id="16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62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Rplot.pdf" descr="Rplo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746" y="987024"/>
            <a:ext cx="16332201" cy="9689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geom_bar(mapping = aes(x = class,</a:t>
            </a:r>
            <a:r>
              <a:t> fill = drv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Quiz"/>
          <p:cNvSpPr txBox="1"/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500" name="What will this code do?"/>
          <p:cNvSpPr txBox="1"/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pPr/>
            <a:r>
              <a:t>What will this code do?</a:t>
            </a:r>
          </a:p>
        </p:txBody>
      </p:sp>
      <p:sp>
        <p:nvSpPr>
          <p:cNvPr id="501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  <p:sp>
        <p:nvSpPr>
          <p:cNvPr id="502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geom_smooth(mapping = aes(x = displ, y = hwy))</a:t>
            </a:r>
          </a:p>
        </p:txBody>
      </p:sp>
      <p:sp>
        <p:nvSpPr>
          <p:cNvPr id="50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Each new geom adds a new layer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rPr>
                <a:solidFill>
                  <a:srgbClr val="A6AAA9"/>
                </a:solidFill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</a:t>
            </a:r>
            <a:r>
              <a:t>mapping = aes(x = displ, y = hwy)</a:t>
            </a:r>
            <a:r>
              <a:rPr>
                <a:solidFill>
                  <a:srgbClr val="A6AAA9"/>
                </a:solidFill>
              </a:rPr>
              <a:t>)</a:t>
            </a:r>
          </a:p>
        </p:txBody>
      </p:sp>
      <p:sp>
        <p:nvSpPr>
          <p:cNvPr id="512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Each new geom adds a new layer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lobal vs. local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global vs. local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geom_smooth()</a:t>
            </a:r>
          </a:p>
        </p:txBody>
      </p:sp>
      <p:sp>
        <p:nvSpPr>
          <p:cNvPr id="519" name="Mappings (and data) that appear in ggplot() will apply globally to every layer"/>
          <p:cNvSpPr/>
          <p:nvPr/>
        </p:nvSpPr>
        <p:spPr>
          <a:xfrm>
            <a:off x="17451637" y="3931065"/>
            <a:ext cx="6002338" cy="6755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79" y="0"/>
                </a:moveTo>
                <a:cubicBezTo>
                  <a:pt x="1110" y="0"/>
                  <a:pt x="0" y="987"/>
                  <a:pt x="0" y="2203"/>
                </a:cubicBezTo>
                <a:lnTo>
                  <a:pt x="0" y="13082"/>
                </a:lnTo>
                <a:cubicBezTo>
                  <a:pt x="0" y="14299"/>
                  <a:pt x="1110" y="15285"/>
                  <a:pt x="2479" y="15285"/>
                </a:cubicBezTo>
                <a:lnTo>
                  <a:pt x="8378" y="15285"/>
                </a:lnTo>
                <a:lnTo>
                  <a:pt x="9106" y="21600"/>
                </a:lnTo>
                <a:lnTo>
                  <a:pt x="9835" y="15285"/>
                </a:lnTo>
                <a:lnTo>
                  <a:pt x="19121" y="15285"/>
                </a:lnTo>
                <a:cubicBezTo>
                  <a:pt x="20490" y="15285"/>
                  <a:pt x="21600" y="14299"/>
                  <a:pt x="21600" y="13082"/>
                </a:cubicBezTo>
                <a:lnTo>
                  <a:pt x="21600" y="2203"/>
                </a:lnTo>
                <a:cubicBezTo>
                  <a:pt x="21600" y="987"/>
                  <a:pt x="20490" y="0"/>
                  <a:pt x="19121" y="0"/>
                </a:cubicBezTo>
                <a:lnTo>
                  <a:pt x="247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 (and data) that appear in ggplot() will apply globally to every layer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</a:t>
            </a:r>
            <a:r>
              <a:rPr>
                <a:solidFill>
                  <a:srgbClr val="9BBC7C"/>
                </a:solidFill>
              </a:rPr>
              <a:t>mapping = aes(color = drv)</a:t>
            </a:r>
            <a:r>
              <a:rPr>
                <a:solidFill>
                  <a:srgbClr val="A6AAA9"/>
                </a:solidFill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geom_smooth()</a:t>
            </a:r>
          </a:p>
        </p:txBody>
      </p:sp>
      <p:sp>
        <p:nvSpPr>
          <p:cNvPr id="524" name="Mappings (and data) that appear in a geom_ function will add to or override the global mappings for that layer only"/>
          <p:cNvSpPr/>
          <p:nvPr/>
        </p:nvSpPr>
        <p:spPr>
          <a:xfrm>
            <a:off x="13918638" y="398067"/>
            <a:ext cx="9408320" cy="11233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2" y="0"/>
                </a:moveTo>
                <a:cubicBezTo>
                  <a:pt x="708" y="0"/>
                  <a:pt x="0" y="593"/>
                  <a:pt x="0" y="1325"/>
                </a:cubicBezTo>
                <a:lnTo>
                  <a:pt x="0" y="5524"/>
                </a:lnTo>
                <a:cubicBezTo>
                  <a:pt x="0" y="6256"/>
                  <a:pt x="708" y="6849"/>
                  <a:pt x="1582" y="6849"/>
                </a:cubicBezTo>
                <a:lnTo>
                  <a:pt x="2881" y="6849"/>
                </a:lnTo>
                <a:lnTo>
                  <a:pt x="3346" y="21600"/>
                </a:lnTo>
                <a:lnTo>
                  <a:pt x="3810" y="6849"/>
                </a:lnTo>
                <a:lnTo>
                  <a:pt x="20019" y="6849"/>
                </a:lnTo>
                <a:cubicBezTo>
                  <a:pt x="20893" y="6849"/>
                  <a:pt x="21600" y="6256"/>
                  <a:pt x="21600" y="5524"/>
                </a:cubicBezTo>
                <a:lnTo>
                  <a:pt x="21600" y="1325"/>
                </a:lnTo>
                <a:cubicBezTo>
                  <a:pt x="21600" y="593"/>
                  <a:pt x="20893" y="0"/>
                  <a:pt x="20019" y="0"/>
                </a:cubicBezTo>
                <a:lnTo>
                  <a:pt x="1582" y="0"/>
                </a:lnTo>
                <a:close/>
              </a:path>
            </a:pathLst>
          </a:custGeom>
          <a:solidFill>
            <a:srgbClr val="9DB8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 (and data) that appear in a geom_ function will add to or override the global mappings for that layer only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</a:t>
            </a:r>
            <a:r>
              <a:rPr>
                <a:solidFill>
                  <a:srgbClr val="9BBC7C"/>
                </a:solidFill>
              </a:rPr>
              <a:t>mapping = aes(color = drv)</a:t>
            </a:r>
            <a:r>
              <a:rPr>
                <a:solidFill>
                  <a:srgbClr val="A6AAA9"/>
                </a:solidFill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data = filter(mpg, drv == "f")</a:t>
            </a:r>
            <a:r>
              <a:rPr>
                <a:solidFill>
                  <a:srgbClr val="A6AAA9"/>
                </a:solidFill>
              </a:rPr>
              <a:t>)</a:t>
            </a:r>
          </a:p>
        </p:txBody>
      </p:sp>
      <p:sp>
        <p:nvSpPr>
          <p:cNvPr id="529" name="data can also be set locally or globally"/>
          <p:cNvSpPr/>
          <p:nvPr/>
        </p:nvSpPr>
        <p:spPr>
          <a:xfrm>
            <a:off x="14760427" y="6775874"/>
            <a:ext cx="8693548" cy="5924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98" y="0"/>
                </a:moveTo>
                <a:cubicBezTo>
                  <a:pt x="7453" y="0"/>
                  <a:pt x="6687" y="1125"/>
                  <a:pt x="6687" y="2512"/>
                </a:cubicBezTo>
                <a:lnTo>
                  <a:pt x="6687" y="8341"/>
                </a:lnTo>
                <a:cubicBezTo>
                  <a:pt x="6687" y="8797"/>
                  <a:pt x="6771" y="9222"/>
                  <a:pt x="6915" y="9591"/>
                </a:cubicBezTo>
                <a:lnTo>
                  <a:pt x="0" y="21600"/>
                </a:lnTo>
                <a:lnTo>
                  <a:pt x="7658" y="10602"/>
                </a:lnTo>
                <a:cubicBezTo>
                  <a:pt x="7882" y="10761"/>
                  <a:pt x="8133" y="10853"/>
                  <a:pt x="8398" y="10853"/>
                </a:cubicBezTo>
                <a:lnTo>
                  <a:pt x="19888" y="10853"/>
                </a:lnTo>
                <a:cubicBezTo>
                  <a:pt x="20833" y="10853"/>
                  <a:pt x="21600" y="9728"/>
                  <a:pt x="21600" y="8341"/>
                </a:cubicBezTo>
                <a:lnTo>
                  <a:pt x="21600" y="2512"/>
                </a:lnTo>
                <a:cubicBezTo>
                  <a:pt x="21600" y="1125"/>
                  <a:pt x="20833" y="0"/>
                  <a:pt x="19888" y="0"/>
                </a:cubicBezTo>
                <a:lnTo>
                  <a:pt x="8398" y="0"/>
                </a:lnTo>
                <a:close/>
              </a:path>
            </a:pathLst>
          </a:cu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can also be set locally or globally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Quiz"/>
          <p:cNvSpPr txBox="1"/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532" name="What is different about this plot? Run the code!"/>
          <p:cNvSpPr txBox="1"/>
          <p:nvPr>
            <p:ph type="body" sz="quarter" idx="4294967295"/>
          </p:nvPr>
        </p:nvSpPr>
        <p:spPr>
          <a:xfrm>
            <a:off x="4008073" y="3322916"/>
            <a:ext cx="16985813" cy="253979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pPr/>
            <a:r>
              <a:t>What is different about this plot? Run the code!</a:t>
            </a:r>
          </a:p>
        </p:txBody>
      </p:sp>
      <p:sp>
        <p:nvSpPr>
          <p:cNvPr id="533" name="p &lt;- ggplot(mpg) +…"/>
          <p:cNvSpPr txBox="1"/>
          <p:nvPr/>
        </p:nvSpPr>
        <p:spPr>
          <a:xfrm>
            <a:off x="4626240" y="5987287"/>
            <a:ext cx="15749480" cy="655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 &lt;- 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library(plotly)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ggplotly(p)</a:t>
            </a:r>
          </a:p>
        </p:txBody>
      </p:sp>
      <p:sp>
        <p:nvSpPr>
          <p:cNvPr id="534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interactivity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Your Turn 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165" name="Run this code in 02-Visualize-Exercises.Rmd to make a graph. Pay strict attention to spelling, capitalization, and parentheses!…"/>
          <p:cNvSpPr txBox="1"/>
          <p:nvPr>
            <p:ph type="body" idx="4294967295"/>
          </p:nvPr>
        </p:nvSpPr>
        <p:spPr>
          <a:xfrm>
            <a:off x="1445226" y="2605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Run this code in </a:t>
            </a:r>
            <a:r>
              <a:rPr b="1"/>
              <a:t>02-Visualize-Exercises.Rmd</a:t>
            </a:r>
            <a:r>
              <a:t> to make a graph. 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</a:t>
            </a:r>
          </a:p>
        </p:txBody>
      </p:sp>
      <p:pic>
        <p:nvPicPr>
          <p:cNvPr id="16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67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Plotl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Plotly</a:t>
            </a:r>
          </a:p>
        </p:txBody>
      </p:sp>
      <p:sp>
        <p:nvSpPr>
          <p:cNvPr id="540" name="Tools for making interactive plots. plot.ly/ggplot2/"/>
          <p:cNvSpPr txBox="1"/>
          <p:nvPr/>
        </p:nvSpPr>
        <p:spPr>
          <a:xfrm>
            <a:off x="3410423" y="3038926"/>
            <a:ext cx="1837302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Tools for making interactive plots.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plot.ly/ggplot2/</a:t>
            </a:r>
          </a:p>
        </p:txBody>
      </p:sp>
      <p:pic>
        <p:nvPicPr>
          <p:cNvPr id="541" name="Screen Shot 2019-06-14 at 12.23.25 PM.png" descr="Screen Shot 2019-06-14 at 12.23.2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7546" y="4190806"/>
            <a:ext cx="19218470" cy="15180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aving…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b="1" sz="20000"/>
            </a:pPr>
            <a:r>
              <a:t>Saving</a:t>
            </a:r>
          </a:p>
          <a:p>
            <a:pPr>
              <a:defRPr b="1" sz="20000"/>
            </a:pPr>
            <a:r>
              <a:t>graphs</a:t>
            </a:r>
          </a:p>
        </p:txBody>
      </p:sp>
      <p:pic>
        <p:nvPicPr>
          <p:cNvPr id="54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Screen Shot 2019-09-05 at 1.02.12 PM.png" descr="Screen Shot 2019-09-05 at 1.02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7222" y="2949690"/>
            <a:ext cx="16089556" cy="11091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GUI method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GUI method</a:t>
            </a:r>
          </a:p>
        </p:txBody>
      </p:sp>
      <p:sp>
        <p:nvSpPr>
          <p:cNvPr id="550" name="Right click on the plot"/>
          <p:cNvSpPr txBox="1"/>
          <p:nvPr/>
        </p:nvSpPr>
        <p:spPr>
          <a:xfrm>
            <a:off x="4499701" y="2155545"/>
            <a:ext cx="15384598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Right click on the plot</a:t>
            </a:r>
          </a:p>
        </p:txBody>
      </p:sp>
      <p:pic>
        <p:nvPicPr>
          <p:cNvPr id="551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80021" y="2636624"/>
            <a:ext cx="4455051" cy="6017101"/>
          </a:xfrm>
          <a:prstGeom prst="rect">
            <a:avLst/>
          </a:prstGeom>
        </p:spPr>
      </p:pic>
      <p:pic>
        <p:nvPicPr>
          <p:cNvPr id="553" name="Screen Shot 2019-09-05 at 1.02.10 PM.png" descr="Screen Shot 2019-09-05 at 1.02.1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84426" y="6526734"/>
            <a:ext cx="4679973" cy="4747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Code method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 method</a:t>
            </a:r>
          </a:p>
        </p:txBody>
      </p:sp>
      <p:sp>
        <p:nvSpPr>
          <p:cNvPr id="55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Uses size on screen:</a:t>
            </a:r>
          </a:p>
        </p:txBody>
      </p:sp>
      <p:grpSp>
        <p:nvGrpSpPr>
          <p:cNvPr id="56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5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ggsave("my-plot.pdf", width = 6, height = 6)</a:t>
              </a: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6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ggsave("my-plot.pdf")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ggsave("my-plot.png")</a:t>
              </a:r>
            </a:p>
          </p:txBody>
        </p:sp>
      </p:grpSp>
      <p:sp>
        <p:nvSpPr>
          <p:cNvPr id="56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Specify size in inches</a:t>
            </a:r>
          </a:p>
        </p:txBody>
      </p:sp>
      <p:sp>
        <p:nvSpPr>
          <p:cNvPr id="565" name="Q: But where will…"/>
          <p:cNvSpPr/>
          <p:nvPr/>
        </p:nvSpPr>
        <p:spPr>
          <a:xfrm rot="18900000">
            <a:off x="9863849" y="7816051"/>
            <a:ext cx="19310229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Q: But where will </a:t>
            </a:r>
          </a:p>
          <a:p>
            <a:pPr>
              <a:lnSpc>
                <a:spcPct val="80000"/>
              </a:lnSpc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save it?</a:t>
            </a:r>
          </a:p>
        </p:txBody>
      </p:sp>
      <p:sp>
        <p:nvSpPr>
          <p:cNvPr id="566" name="A: Alongside…"/>
          <p:cNvSpPr/>
          <p:nvPr/>
        </p:nvSpPr>
        <p:spPr>
          <a:xfrm rot="18900000">
            <a:off x="11859696" y="9633912"/>
            <a:ext cx="19310228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A: Alongside </a:t>
            </a:r>
          </a:p>
          <a:p>
            <a:pPr>
              <a:lnSpc>
                <a:spcPct val="80000"/>
              </a:lnSpc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.Rmd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6" grpId="2"/>
      <p:bldP build="whole" bldLvl="1" animBg="1" rev="0" advAuto="0" spid="565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etwd()"/>
          <p:cNvSpPr txBox="1"/>
          <p:nvPr/>
        </p:nvSpPr>
        <p:spPr>
          <a:xfrm>
            <a:off x="6614277" y="5621263"/>
            <a:ext cx="8718549" cy="1079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getwd()</a:t>
            </a:r>
          </a:p>
        </p:txBody>
      </p:sp>
      <p:sp>
        <p:nvSpPr>
          <p:cNvPr id="569" name="Your Turn 8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8</a:t>
            </a:r>
          </a:p>
        </p:txBody>
      </p:sp>
      <p:sp>
        <p:nvSpPr>
          <p:cNvPr id="570" name="What does this command return?"/>
          <p:cNvSpPr txBox="1"/>
          <p:nvPr>
            <p:ph type="body" sz="quarter" idx="4294967295"/>
          </p:nvPr>
        </p:nvSpPr>
        <p:spPr>
          <a:xfrm>
            <a:off x="6614277" y="2964759"/>
            <a:ext cx="11155446" cy="273692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does this command return?</a:t>
            </a:r>
          </a:p>
        </p:txBody>
      </p:sp>
      <p:pic>
        <p:nvPicPr>
          <p:cNvPr id="57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72" name="Text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5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1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Working directory</a:t>
            </a:r>
          </a:p>
        </p:txBody>
      </p:sp>
      <p:sp>
        <p:nvSpPr>
          <p:cNvPr id="576" name="R associates itself with a folder (i.e. directory) on your computer.…"/>
          <p:cNvSpPr txBox="1"/>
          <p:nvPr/>
        </p:nvSpPr>
        <p:spPr>
          <a:xfrm>
            <a:off x="1837134" y="3289465"/>
            <a:ext cx="21080802" cy="71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This folder is known as your "</a:t>
            </a:r>
            <a:r>
              <a:rPr>
                <a:solidFill>
                  <a:schemeClr val="accent1"/>
                </a:solidFill>
              </a:rPr>
              <a:t>working directory</a:t>
            </a:r>
            <a:r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When you load files, R will look for them here</a:t>
            </a:r>
          </a:p>
        </p:txBody>
      </p:sp>
      <p:sp>
        <p:nvSpPr>
          <p:cNvPr id="577" name="Text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62" y="6713546"/>
            <a:ext cx="8477799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hanging the 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9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Changing the Working directory</a:t>
            </a:r>
          </a:p>
        </p:txBody>
      </p:sp>
      <p:sp>
        <p:nvSpPr>
          <p:cNvPr id="582" name="Navigate in the files pane to a new directory. Click…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Navigate in the files pane to a new directory. Click 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1"/>
                </a:solidFill>
              </a:rPr>
              <a:t>More &gt; Set As Working Directory</a:t>
            </a:r>
          </a:p>
        </p:txBody>
      </p:sp>
      <p:sp>
        <p:nvSpPr>
          <p:cNvPr id="583" name="Shape"/>
          <p:cNvSpPr/>
          <p:nvPr/>
        </p:nvSpPr>
        <p:spPr>
          <a:xfrm flipH="1">
            <a:off x="6166224" y="5890599"/>
            <a:ext cx="6234909" cy="718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0" y="0"/>
                </a:moveTo>
                <a:lnTo>
                  <a:pt x="21600" y="9186"/>
                </a:lnTo>
                <a:lnTo>
                  <a:pt x="21599" y="17516"/>
                </a:lnTo>
                <a:lnTo>
                  <a:pt x="1637" y="21600"/>
                </a:lnTo>
                <a:lnTo>
                  <a:pt x="0" y="14710"/>
                </a:lnTo>
                <a:lnTo>
                  <a:pt x="174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4" name="Rectangle"/>
          <p:cNvSpPr/>
          <p:nvPr/>
        </p:nvSpPr>
        <p:spPr>
          <a:xfrm flipH="1">
            <a:off x="6157083" y="8919495"/>
            <a:ext cx="3929292" cy="2802278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85" name="Screen Shot 2013-07-02 at 3.02.52 PM.png" descr="Screen Shot 2013-07-02 at 3.02.5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87028" y="5902326"/>
            <a:ext cx="10038228" cy="7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Plotl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Plotly</a:t>
            </a:r>
          </a:p>
        </p:txBody>
      </p:sp>
      <p:sp>
        <p:nvSpPr>
          <p:cNvPr id="589" name="Tools for making interactive plots. plot.ly/ggplot2/"/>
          <p:cNvSpPr txBox="1"/>
          <p:nvPr/>
        </p:nvSpPr>
        <p:spPr>
          <a:xfrm>
            <a:off x="3410423" y="3038926"/>
            <a:ext cx="1837302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Tools for making interactive plots.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plot.ly/ggplot2/</a:t>
            </a:r>
          </a:p>
        </p:txBody>
      </p:sp>
      <p:pic>
        <p:nvPicPr>
          <p:cNvPr id="590" name="Screen Shot 2019-06-14 at 12.23.25 PM.png" descr="Screen Shot 2019-06-14 at 12.23.2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7546" y="4190806"/>
            <a:ext cx="19218470" cy="15180192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Save with…"/>
          <p:cNvSpPr/>
          <p:nvPr/>
        </p:nvSpPr>
        <p:spPr>
          <a:xfrm rot="18900000">
            <a:off x="-3249468" y="2141681"/>
            <a:ext cx="13932892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b="1" sz="6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Save with </a:t>
            </a:r>
          </a:p>
          <a:p>
            <a:pPr>
              <a:lnSpc>
                <a:spcPct val="80000"/>
              </a:lnSpc>
              <a:defRPr b="1" sz="6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htmlwidgets::saveWidget()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Screen Shot 2018-06-28 at 3.53.33 PM.png" descr="Screen Shot 2018-06-28 at 3.53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358" y="6454144"/>
            <a:ext cx="8745207" cy="605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Download file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Download files</a:t>
            </a:r>
          </a:p>
        </p:txBody>
      </p:sp>
      <p:sp>
        <p:nvSpPr>
          <p:cNvPr id="596" name="In the files pane, check next to the file(s) to download…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In the files pane, check next to the file(s) to download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1"/>
                </a:solidFill>
              </a:rPr>
              <a:t>More &gt; Export</a:t>
            </a:r>
          </a:p>
        </p:txBody>
      </p:sp>
      <p:sp>
        <p:nvSpPr>
          <p:cNvPr id="597" name="Shape"/>
          <p:cNvSpPr/>
          <p:nvPr/>
        </p:nvSpPr>
        <p:spPr>
          <a:xfrm flipH="1">
            <a:off x="6563886" y="5197207"/>
            <a:ext cx="5837247" cy="7928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47" y="0"/>
                </a:moveTo>
                <a:lnTo>
                  <a:pt x="21577" y="11083"/>
                </a:lnTo>
                <a:lnTo>
                  <a:pt x="21600" y="18228"/>
                </a:lnTo>
                <a:lnTo>
                  <a:pt x="4359" y="21600"/>
                </a:lnTo>
                <a:lnTo>
                  <a:pt x="0" y="15216"/>
                </a:lnTo>
                <a:lnTo>
                  <a:pt x="4447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8" name="Rectangle"/>
          <p:cNvSpPr/>
          <p:nvPr/>
        </p:nvSpPr>
        <p:spPr>
          <a:xfrm flipH="1">
            <a:off x="6568974" y="9254669"/>
            <a:ext cx="3568201" cy="2632204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99" name="Screen Shot 2018-06-28 at 3.57.20 PM.png" descr="Screen Shot 2018-06-28 at 3.57.20 PM.png"/>
          <p:cNvPicPr>
            <a:picLocks noChangeAspect="1"/>
          </p:cNvPicPr>
          <p:nvPr/>
        </p:nvPicPr>
        <p:blipFill>
          <a:blip r:embed="rId4">
            <a:extLst/>
          </a:blip>
          <a:srcRect l="54213" t="46287" r="5471" b="10514"/>
          <a:stretch>
            <a:fillRect/>
          </a:stretch>
        </p:blipFill>
        <p:spPr>
          <a:xfrm>
            <a:off x="11182085" y="5212107"/>
            <a:ext cx="10627786" cy="7885850"/>
          </a:xfrm>
          <a:prstGeom prst="rect">
            <a:avLst/>
          </a:prstGeom>
          <a:ln w="25400">
            <a:solidFill>
              <a:srgbClr val="53585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Your Turn 8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8</a:t>
            </a:r>
          </a:p>
        </p:txBody>
      </p:sp>
      <p:sp>
        <p:nvSpPr>
          <p:cNvPr id="603" name="Save your last plot and then locate it in your files pane and download it. (You may have to refresh the files list)."/>
          <p:cNvSpPr txBox="1"/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3305">
              <a:spcBef>
                <a:spcPts val="0"/>
              </a:spcBef>
              <a:buSzTx/>
              <a:buNone/>
              <a:defRPr sz="5580">
                <a:solidFill>
                  <a:srgbClr val="005493"/>
                </a:solidFill>
              </a:defRPr>
            </a:lvl1pPr>
          </a:lstStyle>
          <a:p>
            <a:pPr/>
            <a:r>
              <a:t>Save your last plot and then locate it in your files pane and download it. (You may have to refresh the files list).</a:t>
            </a:r>
          </a:p>
        </p:txBody>
      </p:sp>
      <p:pic>
        <p:nvPicPr>
          <p:cNvPr id="604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6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lot2.png" descr="plot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</a:t>
            </a:r>
          </a:p>
        </p:txBody>
      </p:sp>
      <p:sp>
        <p:nvSpPr>
          <p:cNvPr id="17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Rplot30.png" descr="Rplot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3627" y="4622800"/>
            <a:ext cx="11696746" cy="7416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Your turn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608" name="Save your last plot and then locate it in your files pane."/>
          <p:cNvSpPr txBox="1"/>
          <p:nvPr>
            <p:ph type="body" sz="quarter" idx="4294967295"/>
          </p:nvPr>
        </p:nvSpPr>
        <p:spPr>
          <a:xfrm>
            <a:off x="3395348" y="2630109"/>
            <a:ext cx="17593305" cy="137251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9148">
              <a:spcBef>
                <a:spcPts val="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pPr/>
            <a:r>
              <a:t>Save your last plot and then locate it in your files pane.</a:t>
            </a:r>
          </a:p>
        </p:txBody>
      </p:sp>
      <p:pic>
        <p:nvPicPr>
          <p:cNvPr id="609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6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9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rammar…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b="1" sz="20000"/>
            </a:pPr>
            <a:r>
              <a:t>Grammar</a:t>
            </a:r>
          </a:p>
          <a:p>
            <a:pPr>
              <a:defRPr b="1" sz="20000"/>
            </a:pPr>
            <a:r>
              <a:t>of Graphics</a:t>
            </a:r>
          </a:p>
        </p:txBody>
      </p:sp>
      <p:pic>
        <p:nvPicPr>
          <p:cNvPr id="61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16" name="Table"/>
          <p:cNvGraphicFramePr/>
          <p:nvPr/>
        </p:nvGraphicFramePr>
        <p:xfrm>
          <a:off x="5883264" y="3199356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637" name="Group"/>
          <p:cNvGrpSpPr/>
          <p:nvPr/>
        </p:nvGrpSpPr>
        <p:grpSpPr>
          <a:xfrm>
            <a:off x="9937815" y="3844795"/>
            <a:ext cx="203201" cy="7344500"/>
            <a:chOff x="0" y="0"/>
            <a:chExt cx="203200" cy="7344498"/>
          </a:xfrm>
        </p:grpSpPr>
        <p:sp>
          <p:nvSpPr>
            <p:cNvPr id="617" name="Circle"/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8" name="Circle"/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9" name="Circle"/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0" name="Circle"/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1" name="Circle"/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2" name="Circle"/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3" name="Circle"/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4" name="Circle"/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5" name="Circle"/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6" name="Circle"/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7" name="Circle"/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8" name="Circle"/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9" name="Circle"/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0" name="Circle"/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1" name="Circle"/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2" name="Circle"/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3" name="Circle"/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4" name="Circle"/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5" name="Circle"/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6" name="Circle"/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58" name="Group"/>
          <p:cNvGrpSpPr/>
          <p:nvPr/>
        </p:nvGrpSpPr>
        <p:grpSpPr>
          <a:xfrm>
            <a:off x="5886718" y="3756808"/>
            <a:ext cx="4036559" cy="7493001"/>
            <a:chOff x="0" y="0"/>
            <a:chExt cx="4036557" cy="7493000"/>
          </a:xfrm>
        </p:grpSpPr>
        <p:sp>
          <p:nvSpPr>
            <p:cNvPr id="638" name="Arrow"/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9" name="Arrow"/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0" name="Arrow"/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1" name="Arrow"/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2" name="Arrow"/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3" name="Arrow"/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4" name="Arrow"/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5" name="Arrow"/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6" name="Arrow"/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7" name="Arrow"/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8" name="Arrow"/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9" name="Arrow"/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0" name="Arrow"/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1" name="Arrow"/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2" name="Arrow"/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3" name="Arrow"/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4" name="Arrow"/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5" name="Arrow"/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6" name="Arrow"/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7" name="Arrow"/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659" name="plot1.png" descr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2" name="data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63" name="geom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xit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" dur="300" fill="hold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3" grpId="4"/>
      <p:bldP build="whole" bldLvl="1" animBg="1" rev="0" advAuto="0" spid="658" grpId="1"/>
      <p:bldP build="whole" bldLvl="1" animBg="1" rev="0" advAuto="0" spid="658" grpId="3"/>
      <p:bldP build="whole" bldLvl="1" animBg="1" rev="0" advAuto="0" spid="637" grpId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6" name="Table"/>
          <p:cNvGraphicFramePr/>
          <p:nvPr/>
        </p:nvGraphicFramePr>
        <p:xfrm>
          <a:off x="5879031" y="3199356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9AB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</a:tbl>
          </a:graphicData>
        </a:graphic>
      </p:graphicFrame>
      <p:sp>
        <p:nvSpPr>
          <p:cNvPr id="667" name="Circle"/>
          <p:cNvSpPr/>
          <p:nvPr/>
        </p:nvSpPr>
        <p:spPr>
          <a:xfrm>
            <a:off x="9933582" y="4596511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8" name="Circle"/>
          <p:cNvSpPr/>
          <p:nvPr/>
        </p:nvSpPr>
        <p:spPr>
          <a:xfrm>
            <a:off x="9933582" y="4972369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9" name="Circle"/>
          <p:cNvSpPr/>
          <p:nvPr/>
        </p:nvSpPr>
        <p:spPr>
          <a:xfrm>
            <a:off x="9933582" y="5348227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0" name="Circle"/>
          <p:cNvSpPr/>
          <p:nvPr/>
        </p:nvSpPr>
        <p:spPr>
          <a:xfrm>
            <a:off x="9933582" y="572408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1" name="Circle"/>
          <p:cNvSpPr/>
          <p:nvPr/>
        </p:nvSpPr>
        <p:spPr>
          <a:xfrm>
            <a:off x="9933582" y="6099942"/>
            <a:ext cx="203201" cy="203201"/>
          </a:xfrm>
          <a:prstGeom prst="ellipse">
            <a:avLst/>
          </a:pr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2" name="Circle"/>
          <p:cNvSpPr/>
          <p:nvPr/>
        </p:nvSpPr>
        <p:spPr>
          <a:xfrm>
            <a:off x="9933582" y="6475800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3" name="Circle"/>
          <p:cNvSpPr/>
          <p:nvPr/>
        </p:nvSpPr>
        <p:spPr>
          <a:xfrm>
            <a:off x="9933582" y="685165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4" name="Circle"/>
          <p:cNvSpPr/>
          <p:nvPr/>
        </p:nvSpPr>
        <p:spPr>
          <a:xfrm>
            <a:off x="9933582" y="7227516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5" name="Circle"/>
          <p:cNvSpPr/>
          <p:nvPr/>
        </p:nvSpPr>
        <p:spPr>
          <a:xfrm>
            <a:off x="9933582" y="760337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6" name="Circle"/>
          <p:cNvSpPr/>
          <p:nvPr/>
        </p:nvSpPr>
        <p:spPr>
          <a:xfrm>
            <a:off x="9933582" y="7979231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7" name="Circle"/>
          <p:cNvSpPr/>
          <p:nvPr/>
        </p:nvSpPr>
        <p:spPr>
          <a:xfrm>
            <a:off x="9933582" y="422065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8" name="Circle"/>
          <p:cNvSpPr/>
          <p:nvPr/>
        </p:nvSpPr>
        <p:spPr>
          <a:xfrm>
            <a:off x="9933582" y="384479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9" name="Circle"/>
          <p:cNvSpPr/>
          <p:nvPr/>
        </p:nvSpPr>
        <p:spPr>
          <a:xfrm>
            <a:off x="9933582" y="8355089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0" name="Circle"/>
          <p:cNvSpPr/>
          <p:nvPr/>
        </p:nvSpPr>
        <p:spPr>
          <a:xfrm>
            <a:off x="9933582" y="8730946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1" name="Circle"/>
          <p:cNvSpPr/>
          <p:nvPr/>
        </p:nvSpPr>
        <p:spPr>
          <a:xfrm>
            <a:off x="9933582" y="9106805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2" name="Circle"/>
          <p:cNvSpPr/>
          <p:nvPr/>
        </p:nvSpPr>
        <p:spPr>
          <a:xfrm>
            <a:off x="9933582" y="9482663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3" name="Circle"/>
          <p:cNvSpPr/>
          <p:nvPr/>
        </p:nvSpPr>
        <p:spPr>
          <a:xfrm>
            <a:off x="9933582" y="9858520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4" name="Circle"/>
          <p:cNvSpPr/>
          <p:nvPr/>
        </p:nvSpPr>
        <p:spPr>
          <a:xfrm>
            <a:off x="9933582" y="1023437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5" name="Circle"/>
          <p:cNvSpPr/>
          <p:nvPr/>
        </p:nvSpPr>
        <p:spPr>
          <a:xfrm>
            <a:off x="9933582" y="1061023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6" name="Circle"/>
          <p:cNvSpPr/>
          <p:nvPr/>
        </p:nvSpPr>
        <p:spPr>
          <a:xfrm>
            <a:off x="9933582" y="10986094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87" name="plot1.png" descr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0" name="data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91" name="geom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grpSp>
        <p:nvGrpSpPr>
          <p:cNvPr id="696" name="Group"/>
          <p:cNvGrpSpPr/>
          <p:nvPr/>
        </p:nvGrpSpPr>
        <p:grpSpPr>
          <a:xfrm>
            <a:off x="5924499" y="1903619"/>
            <a:ext cx="3748799" cy="1440808"/>
            <a:chOff x="0" y="376237"/>
            <a:chExt cx="3748797" cy="1440807"/>
          </a:xfrm>
        </p:grpSpPr>
        <p:sp>
          <p:nvSpPr>
            <p:cNvPr id="692" name="Group"/>
            <p:cNvSpPr/>
            <p:nvPr/>
          </p:nvSpPr>
          <p:spPr>
            <a:xfrm>
              <a:off x="0" y="376237"/>
              <a:ext cx="36562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mappings</a:t>
              </a:r>
            </a:p>
          </p:txBody>
        </p:sp>
        <p:grpSp>
          <p:nvGrpSpPr>
            <p:cNvPr id="695" name="Group"/>
            <p:cNvGrpSpPr/>
            <p:nvPr/>
          </p:nvGrpSpPr>
          <p:grpSpPr>
            <a:xfrm>
              <a:off x="2721126" y="1046579"/>
              <a:ext cx="1027672" cy="770466"/>
              <a:chOff x="0" y="274637"/>
              <a:chExt cx="1027670" cy="770464"/>
            </a:xfrm>
          </p:grpSpPr>
          <p:sp>
            <p:nvSpPr>
              <p:cNvPr id="693" name="fill"/>
              <p:cNvSpPr/>
              <p:nvPr/>
            </p:nvSpPr>
            <p:spPr>
              <a:xfrm>
                <a:off x="0" y="274637"/>
                <a:ext cx="102767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5358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694" name="Double Arrow"/>
              <p:cNvSpPr/>
              <p:nvPr/>
            </p:nvSpPr>
            <p:spPr>
              <a:xfrm rot="16200000">
                <a:off x="255030" y="647076"/>
                <a:ext cx="517610" cy="278444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6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plot1.png" descr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4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732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702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70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0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05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70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0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706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7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8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09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0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1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2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13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716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714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15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19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71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1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22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72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2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25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72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2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726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7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8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9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30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31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733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37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73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73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41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2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3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4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5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6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7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8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751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74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54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75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7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60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75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61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2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3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4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5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6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768" name="Table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772" name="Group"/>
          <p:cNvGrpSpPr/>
          <p:nvPr/>
        </p:nvGrpSpPr>
        <p:grpSpPr>
          <a:xfrm>
            <a:off x="8651180" y="2564626"/>
            <a:ext cx="1027672" cy="770465"/>
            <a:chOff x="0" y="276014"/>
            <a:chExt cx="1027670" cy="770464"/>
          </a:xfrm>
        </p:grpSpPr>
        <p:sp>
          <p:nvSpPr>
            <p:cNvPr id="770" name="fill"/>
            <p:cNvSpPr/>
            <p:nvPr/>
          </p:nvSpPr>
          <p:spPr>
            <a:xfrm>
              <a:off x="0" y="276014"/>
              <a:ext cx="10276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fill</a:t>
              </a:r>
            </a:p>
          </p:txBody>
        </p:sp>
        <p:sp>
          <p:nvSpPr>
            <p:cNvPr id="771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05" name="Group"/>
          <p:cNvGrpSpPr/>
          <p:nvPr/>
        </p:nvGrpSpPr>
        <p:grpSpPr>
          <a:xfrm>
            <a:off x="7446164" y="3869469"/>
            <a:ext cx="167551" cy="7366618"/>
            <a:chOff x="0" y="0"/>
            <a:chExt cx="167550" cy="7366617"/>
          </a:xfrm>
        </p:grpSpPr>
        <p:sp>
          <p:nvSpPr>
            <p:cNvPr id="773" name="Circle"/>
            <p:cNvSpPr/>
            <p:nvPr/>
          </p:nvSpPr>
          <p:spPr>
            <a:xfrm>
              <a:off x="24954" y="648356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4" name="Circle"/>
            <p:cNvSpPr/>
            <p:nvPr/>
          </p:nvSpPr>
          <p:spPr>
            <a:xfrm>
              <a:off x="24285" y="686159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5" name="Circle"/>
            <p:cNvSpPr/>
            <p:nvPr/>
          </p:nvSpPr>
          <p:spPr>
            <a:xfrm>
              <a:off x="23617" y="723961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6" name="Circle"/>
            <p:cNvSpPr/>
            <p:nvPr/>
          </p:nvSpPr>
          <p:spPr>
            <a:xfrm>
              <a:off x="30970" y="3081346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7" name="Circle"/>
            <p:cNvSpPr/>
            <p:nvPr/>
          </p:nvSpPr>
          <p:spPr>
            <a:xfrm>
              <a:off x="31638" y="270332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8" name="Circle"/>
            <p:cNvSpPr/>
            <p:nvPr/>
          </p:nvSpPr>
          <p:spPr>
            <a:xfrm>
              <a:off x="34980" y="813199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9" name="Shape"/>
            <p:cNvSpPr/>
            <p:nvPr/>
          </p:nvSpPr>
          <p:spPr>
            <a:xfrm>
              <a:off x="37595" y="6082971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0" name="Shape"/>
            <p:cNvSpPr/>
            <p:nvPr/>
          </p:nvSpPr>
          <p:spPr>
            <a:xfrm>
              <a:off x="38263" y="5704947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1" name="Shape"/>
            <p:cNvSpPr/>
            <p:nvPr/>
          </p:nvSpPr>
          <p:spPr>
            <a:xfrm>
              <a:off x="38932" y="5326922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2" name="Shape"/>
            <p:cNvSpPr/>
            <p:nvPr/>
          </p:nvSpPr>
          <p:spPr>
            <a:xfrm>
              <a:off x="39600" y="4948897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3" name="Shape"/>
            <p:cNvSpPr/>
            <p:nvPr/>
          </p:nvSpPr>
          <p:spPr>
            <a:xfrm>
              <a:off x="40268" y="4570873"/>
              <a:ext cx="103057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4" name="Shape"/>
            <p:cNvSpPr/>
            <p:nvPr/>
          </p:nvSpPr>
          <p:spPr>
            <a:xfrm>
              <a:off x="40937" y="4192848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5" name="Shape"/>
            <p:cNvSpPr/>
            <p:nvPr/>
          </p:nvSpPr>
          <p:spPr>
            <a:xfrm>
              <a:off x="44279" y="2302725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6" name="Shape"/>
            <p:cNvSpPr/>
            <p:nvPr/>
          </p:nvSpPr>
          <p:spPr>
            <a:xfrm>
              <a:off x="45616" y="1546676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789" name="Group"/>
            <p:cNvGrpSpPr/>
            <p:nvPr/>
          </p:nvGrpSpPr>
          <p:grpSpPr>
            <a:xfrm>
              <a:off x="-1" y="3780245"/>
              <a:ext cx="160868" cy="160868"/>
              <a:chOff x="0" y="0"/>
              <a:chExt cx="160866" cy="160866"/>
            </a:xfrm>
          </p:grpSpPr>
          <p:sp>
            <p:nvSpPr>
              <p:cNvPr id="787" name="Rectangle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88" name="Rectangle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92" name="Group"/>
            <p:cNvGrpSpPr/>
            <p:nvPr/>
          </p:nvGrpSpPr>
          <p:grpSpPr>
            <a:xfrm>
              <a:off x="668" y="3402221"/>
              <a:ext cx="160868" cy="160867"/>
              <a:chOff x="0" y="0"/>
              <a:chExt cx="160866" cy="160866"/>
            </a:xfrm>
          </p:grpSpPr>
          <p:sp>
            <p:nvSpPr>
              <p:cNvPr id="790" name="Rectangle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1" name="Rectangle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95" name="Group"/>
            <p:cNvGrpSpPr/>
            <p:nvPr/>
          </p:nvGrpSpPr>
          <p:grpSpPr>
            <a:xfrm>
              <a:off x="3342" y="1890122"/>
              <a:ext cx="160867" cy="160868"/>
              <a:chOff x="0" y="0"/>
              <a:chExt cx="160866" cy="160866"/>
            </a:xfrm>
          </p:grpSpPr>
          <p:sp>
            <p:nvSpPr>
              <p:cNvPr id="793" name="Rectangle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4" name="Rectangle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98" name="Group"/>
            <p:cNvGrpSpPr/>
            <p:nvPr/>
          </p:nvGrpSpPr>
          <p:grpSpPr>
            <a:xfrm>
              <a:off x="4678" y="1134073"/>
              <a:ext cx="160868" cy="160868"/>
              <a:chOff x="0" y="0"/>
              <a:chExt cx="160866" cy="160866"/>
            </a:xfrm>
          </p:grpSpPr>
          <p:sp>
            <p:nvSpPr>
              <p:cNvPr id="796" name="Rectangle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7" name="Rectangle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6015" y="378024"/>
              <a:ext cx="160868" cy="160868"/>
              <a:chOff x="0" y="0"/>
              <a:chExt cx="160866" cy="160866"/>
            </a:xfrm>
          </p:grpSpPr>
          <p:sp>
            <p:nvSpPr>
              <p:cNvPr id="799" name="Rectangle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00" name="Rectangle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04" name="Group"/>
            <p:cNvGrpSpPr/>
            <p:nvPr/>
          </p:nvGrpSpPr>
          <p:grpSpPr>
            <a:xfrm>
              <a:off x="6684" y="0"/>
              <a:ext cx="160867" cy="160867"/>
              <a:chOff x="0" y="0"/>
              <a:chExt cx="160866" cy="160866"/>
            </a:xfrm>
          </p:grpSpPr>
          <p:sp>
            <p:nvSpPr>
              <p:cNvPr id="802" name="Rectangle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03" name="Rectangle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808" name="Group"/>
          <p:cNvGrpSpPr/>
          <p:nvPr/>
        </p:nvGrpSpPr>
        <p:grpSpPr>
          <a:xfrm>
            <a:off x="6712299" y="2283594"/>
            <a:ext cx="1185926" cy="1045103"/>
            <a:chOff x="0" y="1376"/>
            <a:chExt cx="1185924" cy="1045102"/>
          </a:xfrm>
        </p:grpSpPr>
        <p:sp>
          <p:nvSpPr>
            <p:cNvPr id="806" name="shape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shape</a:t>
              </a:r>
            </a:p>
          </p:txBody>
        </p:sp>
        <p:sp>
          <p:nvSpPr>
            <p:cNvPr id="807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09" name="data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810" name="geom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811" name="mappings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8" grpId="1"/>
      <p:bldP build="whole" bldLvl="1" animBg="1" rev="0" advAuto="0" spid="805" grpId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lot1.png" descr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9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847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817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815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16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20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818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19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821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2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3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4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5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6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7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28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831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82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3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34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83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3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37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835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36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40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838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39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841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2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3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4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5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46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848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52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850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1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55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853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4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56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7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8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9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0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1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2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3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866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864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5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69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867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8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72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870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1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75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873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4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76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7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8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9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0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1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883" name="Table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8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891" name="Group"/>
          <p:cNvGrpSpPr/>
          <p:nvPr/>
        </p:nvGrpSpPr>
        <p:grpSpPr>
          <a:xfrm>
            <a:off x="6705153" y="2289988"/>
            <a:ext cx="2973699" cy="1045103"/>
            <a:chOff x="0" y="1376"/>
            <a:chExt cx="2973697" cy="1045102"/>
          </a:xfrm>
        </p:grpSpPr>
        <p:grpSp>
          <p:nvGrpSpPr>
            <p:cNvPr id="887" name="Group"/>
            <p:cNvGrpSpPr/>
            <p:nvPr/>
          </p:nvGrpSpPr>
          <p:grpSpPr>
            <a:xfrm>
              <a:off x="0" y="1376"/>
              <a:ext cx="1185925" cy="1045103"/>
              <a:chOff x="0" y="1376"/>
              <a:chExt cx="1185924" cy="1045102"/>
            </a:xfrm>
          </p:grpSpPr>
          <p:sp>
            <p:nvSpPr>
              <p:cNvPr id="885" name="shape"/>
              <p:cNvSpPr txBox="1"/>
              <p:nvPr/>
            </p:nvSpPr>
            <p:spPr>
              <a:xfrm>
                <a:off x="0" y="1376"/>
                <a:ext cx="1185925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shape</a:t>
                </a:r>
              </a:p>
            </p:txBody>
          </p:sp>
          <p:sp>
            <p:nvSpPr>
              <p:cNvPr id="886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90" name="Group"/>
            <p:cNvGrpSpPr/>
            <p:nvPr/>
          </p:nvGrpSpPr>
          <p:grpSpPr>
            <a:xfrm>
              <a:off x="1946027" y="1376"/>
              <a:ext cx="1027671" cy="1045103"/>
              <a:chOff x="0" y="1376"/>
              <a:chExt cx="1027670" cy="1045102"/>
            </a:xfrm>
          </p:grpSpPr>
          <p:sp>
            <p:nvSpPr>
              <p:cNvPr id="888" name="fill"/>
              <p:cNvSpPr txBox="1"/>
              <p:nvPr/>
            </p:nvSpPr>
            <p:spPr>
              <a:xfrm>
                <a:off x="0" y="1376"/>
                <a:ext cx="1027671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889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894" name="Group"/>
          <p:cNvGrpSpPr/>
          <p:nvPr/>
        </p:nvGrpSpPr>
        <p:grpSpPr>
          <a:xfrm>
            <a:off x="7647866" y="2283594"/>
            <a:ext cx="1185926" cy="1045103"/>
            <a:chOff x="0" y="1376"/>
            <a:chExt cx="1185924" cy="1045102"/>
          </a:xfrm>
        </p:grpSpPr>
        <p:sp>
          <p:nvSpPr>
            <p:cNvPr id="892" name="x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893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95" name="data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896" name="geom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897" name="mappings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8921 0.000000" origin="layout" pathEditMode="relative">
                                      <p:cBhvr>
                                        <p:cTn id="11" dur="7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8921 0.000000" origin="layout" pathEditMode="relative">
                                      <p:cBhvr>
                                        <p:cTn id="14" dur="7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34286 0.000000" origin="layout" pathEditMode="relative">
                                      <p:cBhvr>
                                        <p:cTn id="17" dur="6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3504 0.000000" origin="layout" pathEditMode="relative">
                                      <p:cBhvr>
                                        <p:cTn id="20" dur="8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01242 0.000000" origin="layout" pathEditMode="relative">
                                      <p:cBhvr>
                                        <p:cTn id="23" dur="9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12150 0.000000" origin="layout" pathEditMode="relative">
                                      <p:cBhvr>
                                        <p:cTn id="26" dur="7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01242 0.000000" origin="layout" pathEditMode="relative">
                                      <p:cBhvr>
                                        <p:cTn id="29" dur="9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59806 0.000000" origin="layout" pathEditMode="relative">
                                      <p:cBhvr>
                                        <p:cTn id="32" dur="7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56161 0.000000" origin="layout" pathEditMode="relative">
                                      <p:cBhvr>
                                        <p:cTn id="35" dur="7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4129 0.000000" origin="layout" pathEditMode="relative">
                                      <p:cBhvr>
                                        <p:cTn id="38" dur="7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4129 0.000000" origin="layout" pathEditMode="relative">
                                      <p:cBhvr>
                                        <p:cTn id="41" dur="7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5513 0.000000" origin="layout" pathEditMode="relative">
                                      <p:cBhvr>
                                        <p:cTn id="44" dur="8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5513 0.000000" origin="layout" pathEditMode="relative">
                                      <p:cBhvr>
                                        <p:cTn id="47" dur="8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5513 0.000000" origin="layout" pathEditMode="relative">
                                      <p:cBhvr>
                                        <p:cTn id="50" dur="8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75722 0.000000" origin="layout" pathEditMode="relative">
                                      <p:cBhvr>
                                        <p:cTn id="53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7388 0.000000" origin="layout" pathEditMode="relative">
                                      <p:cBhvr>
                                        <p:cTn id="56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54367 0.000000" origin="layout" pathEditMode="relative">
                                      <p:cBhvr>
                                        <p:cTn id="59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5015 0.000000" origin="layout" pathEditMode="relative">
                                      <p:cBhvr>
                                        <p:cTn id="62" dur="6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2931 0.000000" origin="layout" pathEditMode="relative">
                                      <p:cBhvr>
                                        <p:cTn id="65" dur="6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0327 0.000000" origin="layout" pathEditMode="relative">
                                      <p:cBhvr>
                                        <p:cTn id="68" dur="6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4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4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932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902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90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0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05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90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0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906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7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8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9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1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2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3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916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914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15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19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22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92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2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25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92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2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926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7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8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9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0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31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33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35" name="plot1.png" descr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"/>
          <p:cNvGrpSpPr/>
          <p:nvPr/>
        </p:nvGrpSpPr>
        <p:grpSpPr>
          <a:xfrm>
            <a:off x="14030586" y="3822163"/>
            <a:ext cx="241301" cy="241301"/>
            <a:chOff x="0" y="0"/>
            <a:chExt cx="241300" cy="241300"/>
          </a:xfrm>
        </p:grpSpPr>
        <p:sp>
          <p:nvSpPr>
            <p:cNvPr id="936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7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41" name="Group"/>
          <p:cNvGrpSpPr/>
          <p:nvPr/>
        </p:nvGrpSpPr>
        <p:grpSpPr>
          <a:xfrm>
            <a:off x="14030586" y="4198021"/>
            <a:ext cx="241301" cy="241301"/>
            <a:chOff x="0" y="0"/>
            <a:chExt cx="241300" cy="241300"/>
          </a:xfrm>
        </p:grpSpPr>
        <p:sp>
          <p:nvSpPr>
            <p:cNvPr id="93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42" name="Shape"/>
          <p:cNvSpPr/>
          <p:nvPr/>
        </p:nvSpPr>
        <p:spPr>
          <a:xfrm>
            <a:off x="17281786" y="5285924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3" name="Shape"/>
          <p:cNvSpPr/>
          <p:nvPr/>
        </p:nvSpPr>
        <p:spPr>
          <a:xfrm>
            <a:off x="15922886" y="7916929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4" name="Shape"/>
          <p:cNvSpPr/>
          <p:nvPr/>
        </p:nvSpPr>
        <p:spPr>
          <a:xfrm>
            <a:off x="15922886" y="829278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5" name="Shape"/>
          <p:cNvSpPr/>
          <p:nvPr/>
        </p:nvSpPr>
        <p:spPr>
          <a:xfrm>
            <a:off x="15922886" y="867039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6" name="Shape"/>
          <p:cNvSpPr/>
          <p:nvPr/>
        </p:nvSpPr>
        <p:spPr>
          <a:xfrm>
            <a:off x="17281786" y="603939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7" name="Shape"/>
          <p:cNvSpPr/>
          <p:nvPr/>
        </p:nvSpPr>
        <p:spPr>
          <a:xfrm>
            <a:off x="19097886" y="904450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8" name="Shape"/>
          <p:cNvSpPr/>
          <p:nvPr/>
        </p:nvSpPr>
        <p:spPr>
          <a:xfrm>
            <a:off x="18894686" y="942036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9" name="Shape"/>
          <p:cNvSpPr/>
          <p:nvPr/>
        </p:nvSpPr>
        <p:spPr>
          <a:xfrm>
            <a:off x="18577186" y="979797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952" name="Group"/>
          <p:cNvGrpSpPr/>
          <p:nvPr/>
        </p:nvGrpSpPr>
        <p:grpSpPr>
          <a:xfrm>
            <a:off x="15605386" y="4949737"/>
            <a:ext cx="241301" cy="241301"/>
            <a:chOff x="0" y="0"/>
            <a:chExt cx="241300" cy="241300"/>
          </a:xfrm>
        </p:grpSpPr>
        <p:sp>
          <p:nvSpPr>
            <p:cNvPr id="950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1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55" name="Group"/>
          <p:cNvGrpSpPr/>
          <p:nvPr/>
        </p:nvGrpSpPr>
        <p:grpSpPr>
          <a:xfrm>
            <a:off x="15084686" y="5701452"/>
            <a:ext cx="241301" cy="241301"/>
            <a:chOff x="0" y="0"/>
            <a:chExt cx="241300" cy="241300"/>
          </a:xfrm>
        </p:grpSpPr>
        <p:sp>
          <p:nvSpPr>
            <p:cNvPr id="953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4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14157586" y="7204884"/>
            <a:ext cx="241301" cy="241301"/>
            <a:chOff x="0" y="0"/>
            <a:chExt cx="241300" cy="241300"/>
          </a:xfrm>
        </p:grpSpPr>
        <p:sp>
          <p:nvSpPr>
            <p:cNvPr id="956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7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61" name="Group"/>
          <p:cNvGrpSpPr/>
          <p:nvPr/>
        </p:nvGrpSpPr>
        <p:grpSpPr>
          <a:xfrm>
            <a:off x="14157586" y="7580741"/>
            <a:ext cx="241301" cy="241301"/>
            <a:chOff x="0" y="0"/>
            <a:chExt cx="241300" cy="241300"/>
          </a:xfrm>
        </p:grpSpPr>
        <p:sp>
          <p:nvSpPr>
            <p:cNvPr id="95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62" name="Circle"/>
          <p:cNvSpPr/>
          <p:nvPr/>
        </p:nvSpPr>
        <p:spPr>
          <a:xfrm>
            <a:off x="13205086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3" name="Circle"/>
          <p:cNvSpPr/>
          <p:nvPr/>
        </p:nvSpPr>
        <p:spPr>
          <a:xfrm>
            <a:off x="13827386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4" name="Circle"/>
          <p:cNvSpPr/>
          <p:nvPr/>
        </p:nvSpPr>
        <p:spPr>
          <a:xfrm>
            <a:off x="13738486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5" name="Circle"/>
          <p:cNvSpPr/>
          <p:nvPr/>
        </p:nvSpPr>
        <p:spPr>
          <a:xfrm>
            <a:off x="12735186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6" name="Circle"/>
          <p:cNvSpPr/>
          <p:nvPr/>
        </p:nvSpPr>
        <p:spPr>
          <a:xfrm>
            <a:off x="12684386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7" name="Circle"/>
          <p:cNvSpPr/>
          <p:nvPr/>
        </p:nvSpPr>
        <p:spPr>
          <a:xfrm>
            <a:off x="12620886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969" name="Table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972" name="Group"/>
          <p:cNvGrpSpPr/>
          <p:nvPr/>
        </p:nvGrpSpPr>
        <p:grpSpPr>
          <a:xfrm>
            <a:off x="5755566" y="2289988"/>
            <a:ext cx="1185926" cy="1045103"/>
            <a:chOff x="0" y="1376"/>
            <a:chExt cx="1185924" cy="1045102"/>
          </a:xfrm>
        </p:grpSpPr>
        <p:sp>
          <p:nvSpPr>
            <p:cNvPr id="970" name="y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97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7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976" name="Group"/>
          <p:cNvGrpSpPr/>
          <p:nvPr/>
        </p:nvGrpSpPr>
        <p:grpSpPr>
          <a:xfrm>
            <a:off x="7647866" y="2289988"/>
            <a:ext cx="1185926" cy="1045103"/>
            <a:chOff x="0" y="1376"/>
            <a:chExt cx="1185924" cy="1045102"/>
          </a:xfrm>
        </p:grpSpPr>
        <p:sp>
          <p:nvSpPr>
            <p:cNvPr id="974" name="x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975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6705153" y="2289988"/>
            <a:ext cx="2973699" cy="1045103"/>
            <a:chOff x="0" y="1376"/>
            <a:chExt cx="2973697" cy="1045102"/>
          </a:xfrm>
        </p:grpSpPr>
        <p:grpSp>
          <p:nvGrpSpPr>
            <p:cNvPr id="979" name="Group"/>
            <p:cNvGrpSpPr/>
            <p:nvPr/>
          </p:nvGrpSpPr>
          <p:grpSpPr>
            <a:xfrm>
              <a:off x="0" y="1376"/>
              <a:ext cx="1185925" cy="1045103"/>
              <a:chOff x="0" y="1376"/>
              <a:chExt cx="1185924" cy="1045102"/>
            </a:xfrm>
          </p:grpSpPr>
          <p:sp>
            <p:nvSpPr>
              <p:cNvPr id="977" name="shape"/>
              <p:cNvSpPr txBox="1"/>
              <p:nvPr/>
            </p:nvSpPr>
            <p:spPr>
              <a:xfrm>
                <a:off x="0" y="1376"/>
                <a:ext cx="1185925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shape</a:t>
                </a:r>
              </a:p>
            </p:txBody>
          </p:sp>
          <p:sp>
            <p:nvSpPr>
              <p:cNvPr id="978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82" name="Group"/>
            <p:cNvGrpSpPr/>
            <p:nvPr/>
          </p:nvGrpSpPr>
          <p:grpSpPr>
            <a:xfrm>
              <a:off x="1946027" y="1376"/>
              <a:ext cx="1027671" cy="1045103"/>
              <a:chOff x="0" y="1376"/>
              <a:chExt cx="1027670" cy="1045102"/>
            </a:xfrm>
          </p:grpSpPr>
          <p:sp>
            <p:nvSpPr>
              <p:cNvPr id="980" name="fill"/>
              <p:cNvSpPr txBox="1"/>
              <p:nvPr/>
            </p:nvSpPr>
            <p:spPr>
              <a:xfrm>
                <a:off x="0" y="1376"/>
                <a:ext cx="1027671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981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984" name="data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985" name="geom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986" name="mappings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84995" origin="layout" pathEditMode="relative">
                                      <p:cBhvr>
                                        <p:cTn id="11" dur="6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57592" origin="layout" pathEditMode="relative">
                                      <p:cBhvr>
                                        <p:cTn id="14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91763" origin="layout" pathEditMode="relative">
                                      <p:cBhvr>
                                        <p:cTn id="17" dur="4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94453" origin="layout" pathEditMode="relative">
                                      <p:cBhvr>
                                        <p:cTn id="20" dur="4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25498" origin="layout" pathEditMode="relative">
                                      <p:cBhvr>
                                        <p:cTn id="23" dur="4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10944" origin="layout" pathEditMode="relative">
                                      <p:cBhvr>
                                        <p:cTn id="26" dur="4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64083" origin="layout" pathEditMode="relative">
                                      <p:cBhvr>
                                        <p:cTn id="29" dur="5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19564" origin="layout" pathEditMode="relative">
                                      <p:cBhvr>
                                        <p:cTn id="32" dur="1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27346" origin="layout" pathEditMode="relative">
                                      <p:cBhvr>
                                        <p:cTn id="35" dur="1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77258" origin="layout" pathEditMode="relative">
                                      <p:cBhvr>
                                        <p:cTn id="38" dur="1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80411" origin="layout" pathEditMode="relative">
                                      <p:cBhvr>
                                        <p:cTn id="41" dur="2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81826" origin="layout" pathEditMode="relative">
                                      <p:cBhvr>
                                        <p:cTn id="44" dur="2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35905" origin="layout" pathEditMode="relative">
                                      <p:cBhvr>
                                        <p:cTn id="47" dur="1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53744" origin="layout" pathEditMode="relative">
                                      <p:cBhvr>
                                        <p:cTn id="50" dur="1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30173" origin="layout" pathEditMode="relative">
                                      <p:cBhvr>
                                        <p:cTn id="53" dur="3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1844" origin="layout" pathEditMode="relative">
                                      <p:cBhvr>
                                        <p:cTn id="56" dur="2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17353" origin="layout" pathEditMode="relative">
                                      <p:cBhvr>
                                        <p:cTn id="59" dur="1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425761" origin="layout" pathEditMode="relative">
                                      <p:cBhvr>
                                        <p:cTn id="62" dur="8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410572" origin="layout" pathEditMode="relative">
                                      <p:cBhvr>
                                        <p:cTn id="65" dur="8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512975" origin="layout" pathEditMode="relative">
                                      <p:cBhvr>
                                        <p:cTn id="68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2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9" name="plot1.png" descr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2" name="Group"/>
          <p:cNvGrpSpPr/>
          <p:nvPr/>
        </p:nvGrpSpPr>
        <p:grpSpPr>
          <a:xfrm>
            <a:off x="12620887" y="3946554"/>
            <a:ext cx="6668956" cy="7204042"/>
            <a:chOff x="0" y="0"/>
            <a:chExt cx="6668955" cy="7204041"/>
          </a:xfrm>
        </p:grpSpPr>
        <p:grpSp>
          <p:nvGrpSpPr>
            <p:cNvPr id="992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9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9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95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9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9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96" name="Shape"/>
            <p:cNvSpPr/>
            <p:nvPr/>
          </p:nvSpPr>
          <p:spPr>
            <a:xfrm>
              <a:off x="4660900" y="44323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7" name="Shape"/>
            <p:cNvSpPr/>
            <p:nvPr/>
          </p:nvSpPr>
          <p:spPr>
            <a:xfrm>
              <a:off x="3302000" y="5092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8" name="Shape"/>
            <p:cNvSpPr/>
            <p:nvPr/>
          </p:nvSpPr>
          <p:spPr>
            <a:xfrm>
              <a:off x="3302000" y="4838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9" name="Shape"/>
            <p:cNvSpPr/>
            <p:nvPr/>
          </p:nvSpPr>
          <p:spPr>
            <a:xfrm>
              <a:off x="3302000" y="5461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0" name="Shape"/>
            <p:cNvSpPr/>
            <p:nvPr/>
          </p:nvSpPr>
          <p:spPr>
            <a:xfrm>
              <a:off x="4660900" y="5715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1" name="Shape"/>
            <p:cNvSpPr/>
            <p:nvPr/>
          </p:nvSpPr>
          <p:spPr>
            <a:xfrm>
              <a:off x="6477000" y="688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2" name="Shape"/>
            <p:cNvSpPr/>
            <p:nvPr/>
          </p:nvSpPr>
          <p:spPr>
            <a:xfrm>
              <a:off x="6273800" y="6870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3" name="Shape"/>
            <p:cNvSpPr/>
            <p:nvPr/>
          </p:nvSpPr>
          <p:spPr>
            <a:xfrm>
              <a:off x="5956300" y="561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006" name="Group"/>
            <p:cNvGrpSpPr/>
            <p:nvPr/>
          </p:nvGrpSpPr>
          <p:grpSpPr>
            <a:xfrm>
              <a:off x="2984500" y="3670300"/>
              <a:ext cx="241300" cy="241300"/>
              <a:chOff x="0" y="0"/>
              <a:chExt cx="241300" cy="241300"/>
            </a:xfrm>
          </p:grpSpPr>
          <p:sp>
            <p:nvSpPr>
              <p:cNvPr id="1004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05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09" name="Group"/>
            <p:cNvGrpSpPr/>
            <p:nvPr/>
          </p:nvGrpSpPr>
          <p:grpSpPr>
            <a:xfrm>
              <a:off x="2463800" y="4648200"/>
              <a:ext cx="241300" cy="241300"/>
              <a:chOff x="0" y="0"/>
              <a:chExt cx="241300" cy="241300"/>
            </a:xfrm>
          </p:grpSpPr>
          <p:sp>
            <p:nvSpPr>
              <p:cNvPr id="1007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08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1536700" y="4318000"/>
              <a:ext cx="241300" cy="241300"/>
              <a:chOff x="0" y="0"/>
              <a:chExt cx="241300" cy="241300"/>
            </a:xfrm>
          </p:grpSpPr>
          <p:sp>
            <p:nvSpPr>
              <p:cNvPr id="101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1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15" name="Group"/>
            <p:cNvGrpSpPr/>
            <p:nvPr/>
          </p:nvGrpSpPr>
          <p:grpSpPr>
            <a:xfrm>
              <a:off x="1536700" y="4737100"/>
              <a:ext cx="241300" cy="241300"/>
              <a:chOff x="0" y="0"/>
              <a:chExt cx="241300" cy="241300"/>
            </a:xfrm>
          </p:grpSpPr>
          <p:sp>
            <p:nvSpPr>
              <p:cNvPr id="101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1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016" name="Circle"/>
            <p:cNvSpPr/>
            <p:nvPr/>
          </p:nvSpPr>
          <p:spPr>
            <a:xfrm>
              <a:off x="5842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7" name="Circle"/>
            <p:cNvSpPr/>
            <p:nvPr/>
          </p:nvSpPr>
          <p:spPr>
            <a:xfrm>
              <a:off x="1206500" y="27940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8" name="Circle"/>
            <p:cNvSpPr/>
            <p:nvPr/>
          </p:nvSpPr>
          <p:spPr>
            <a:xfrm>
              <a:off x="11176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9" name="Circle"/>
            <p:cNvSpPr/>
            <p:nvPr/>
          </p:nvSpPr>
          <p:spPr>
            <a:xfrm>
              <a:off x="114300" y="4445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0" name="Circle"/>
            <p:cNvSpPr/>
            <p:nvPr/>
          </p:nvSpPr>
          <p:spPr>
            <a:xfrm>
              <a:off x="63500" y="10287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1" name="Circle"/>
            <p:cNvSpPr/>
            <p:nvPr/>
          </p:nvSpPr>
          <p:spPr>
            <a:xfrm>
              <a:off x="0" y="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105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102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102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2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02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102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2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102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03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103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3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04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104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4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04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104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4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04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104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4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104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5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05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aphicFrame>
        <p:nvGraphicFramePr>
          <p:cNvPr id="1058" name="Table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5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062" name="Group"/>
          <p:cNvGrpSpPr/>
          <p:nvPr/>
        </p:nvGrpSpPr>
        <p:grpSpPr>
          <a:xfrm>
            <a:off x="7644953" y="2289988"/>
            <a:ext cx="1185926" cy="1045103"/>
            <a:chOff x="0" y="1376"/>
            <a:chExt cx="1185924" cy="1045102"/>
          </a:xfrm>
        </p:grpSpPr>
        <p:sp>
          <p:nvSpPr>
            <p:cNvPr id="1060" name="x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06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69" name="Group"/>
          <p:cNvGrpSpPr/>
          <p:nvPr/>
        </p:nvGrpSpPr>
        <p:grpSpPr>
          <a:xfrm>
            <a:off x="6705153" y="2289988"/>
            <a:ext cx="2973699" cy="1045103"/>
            <a:chOff x="0" y="1376"/>
            <a:chExt cx="2973697" cy="1045102"/>
          </a:xfrm>
        </p:grpSpPr>
        <p:grpSp>
          <p:nvGrpSpPr>
            <p:cNvPr id="1065" name="Group"/>
            <p:cNvGrpSpPr/>
            <p:nvPr/>
          </p:nvGrpSpPr>
          <p:grpSpPr>
            <a:xfrm>
              <a:off x="0" y="1376"/>
              <a:ext cx="1185925" cy="1045103"/>
              <a:chOff x="0" y="1376"/>
              <a:chExt cx="1185924" cy="1045102"/>
            </a:xfrm>
          </p:grpSpPr>
          <p:sp>
            <p:nvSpPr>
              <p:cNvPr id="1063" name="shape"/>
              <p:cNvSpPr txBox="1"/>
              <p:nvPr/>
            </p:nvSpPr>
            <p:spPr>
              <a:xfrm>
                <a:off x="0" y="1376"/>
                <a:ext cx="1185925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shape</a:t>
                </a:r>
              </a:p>
            </p:txBody>
          </p:sp>
          <p:sp>
            <p:nvSpPr>
              <p:cNvPr id="106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68" name="Group"/>
            <p:cNvGrpSpPr/>
            <p:nvPr/>
          </p:nvGrpSpPr>
          <p:grpSpPr>
            <a:xfrm>
              <a:off x="1946027" y="1376"/>
              <a:ext cx="1027671" cy="1045103"/>
              <a:chOff x="0" y="1376"/>
              <a:chExt cx="1027670" cy="1045102"/>
            </a:xfrm>
          </p:grpSpPr>
          <p:sp>
            <p:nvSpPr>
              <p:cNvPr id="1066" name="fill"/>
              <p:cNvSpPr txBox="1"/>
              <p:nvPr/>
            </p:nvSpPr>
            <p:spPr>
              <a:xfrm>
                <a:off x="0" y="1376"/>
                <a:ext cx="1027671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106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072" name="Group"/>
          <p:cNvGrpSpPr/>
          <p:nvPr/>
        </p:nvGrpSpPr>
        <p:grpSpPr>
          <a:xfrm>
            <a:off x="5752653" y="2289988"/>
            <a:ext cx="1185926" cy="1045103"/>
            <a:chOff x="0" y="1376"/>
            <a:chExt cx="1185924" cy="1045102"/>
          </a:xfrm>
        </p:grpSpPr>
        <p:sp>
          <p:nvSpPr>
            <p:cNvPr id="1070" name="y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07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93" name="Group"/>
          <p:cNvGrpSpPr/>
          <p:nvPr/>
        </p:nvGrpSpPr>
        <p:grpSpPr>
          <a:xfrm>
            <a:off x="9800952" y="3939285"/>
            <a:ext cx="462633" cy="7126239"/>
            <a:chOff x="0" y="0"/>
            <a:chExt cx="462631" cy="7126237"/>
          </a:xfrm>
        </p:grpSpPr>
        <p:sp>
          <p:nvSpPr>
            <p:cNvPr id="1073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4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5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6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8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9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0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1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2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3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4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5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6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7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8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9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0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1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2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094" name="Line"/>
          <p:cNvSpPr/>
          <p:nvPr/>
        </p:nvSpPr>
        <p:spPr>
          <a:xfrm>
            <a:off x="12709253" y="4047650"/>
            <a:ext cx="64035" cy="102666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5" name="Line"/>
          <p:cNvSpPr/>
          <p:nvPr/>
        </p:nvSpPr>
        <p:spPr>
          <a:xfrm flipV="1">
            <a:off x="12772752" y="4493037"/>
            <a:ext cx="64035" cy="58381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6" name="Line"/>
          <p:cNvSpPr/>
          <p:nvPr/>
        </p:nvSpPr>
        <p:spPr>
          <a:xfrm flipH="1" flipV="1">
            <a:off x="12836786" y="4493037"/>
            <a:ext cx="477404" cy="286629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7" name="Line"/>
          <p:cNvSpPr/>
          <p:nvPr/>
        </p:nvSpPr>
        <p:spPr>
          <a:xfrm>
            <a:off x="13301490" y="7346632"/>
            <a:ext cx="54291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8" name="Line"/>
          <p:cNvSpPr/>
          <p:nvPr/>
        </p:nvSpPr>
        <p:spPr>
          <a:xfrm flipV="1">
            <a:off x="13822190" y="6865371"/>
            <a:ext cx="119498" cy="48126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9" name="Line"/>
          <p:cNvSpPr/>
          <p:nvPr/>
        </p:nvSpPr>
        <p:spPr>
          <a:xfrm flipH="1" flipV="1">
            <a:off x="13941687" y="6865371"/>
            <a:ext cx="208620" cy="96252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0" name="Line"/>
          <p:cNvSpPr/>
          <p:nvPr/>
        </p:nvSpPr>
        <p:spPr>
          <a:xfrm flipV="1">
            <a:off x="14284587" y="8393985"/>
            <a:ext cx="1" cy="40843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1" name="Line"/>
          <p:cNvSpPr/>
          <p:nvPr/>
        </p:nvSpPr>
        <p:spPr>
          <a:xfrm flipV="1">
            <a:off x="14259187" y="8721754"/>
            <a:ext cx="927285" cy="679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2" name="Line"/>
          <p:cNvSpPr/>
          <p:nvPr/>
        </p:nvSpPr>
        <p:spPr>
          <a:xfrm flipV="1">
            <a:off x="15173587" y="7756554"/>
            <a:ext cx="546101" cy="9696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3" name="Line"/>
          <p:cNvSpPr/>
          <p:nvPr/>
        </p:nvSpPr>
        <p:spPr>
          <a:xfrm flipH="1" flipV="1">
            <a:off x="15719687" y="7743854"/>
            <a:ext cx="317500" cy="119295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4" name="Line"/>
          <p:cNvSpPr/>
          <p:nvPr/>
        </p:nvSpPr>
        <p:spPr>
          <a:xfrm>
            <a:off x="16037187" y="8924109"/>
            <a:ext cx="1" cy="68518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5" name="Line"/>
          <p:cNvSpPr/>
          <p:nvPr/>
        </p:nvSpPr>
        <p:spPr>
          <a:xfrm flipV="1">
            <a:off x="16024487" y="8558962"/>
            <a:ext cx="1349079" cy="103824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6" name="Line"/>
          <p:cNvSpPr/>
          <p:nvPr/>
        </p:nvSpPr>
        <p:spPr>
          <a:xfrm>
            <a:off x="17370686" y="8539946"/>
            <a:ext cx="1" cy="13248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7" name="Line"/>
          <p:cNvSpPr/>
          <p:nvPr/>
        </p:nvSpPr>
        <p:spPr>
          <a:xfrm flipV="1">
            <a:off x="17357987" y="9725054"/>
            <a:ext cx="1325710" cy="12299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8" name="Line"/>
          <p:cNvSpPr/>
          <p:nvPr/>
        </p:nvSpPr>
        <p:spPr>
          <a:xfrm>
            <a:off x="18656587" y="9721046"/>
            <a:ext cx="324544" cy="12740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9" name="Line"/>
          <p:cNvSpPr/>
          <p:nvPr/>
        </p:nvSpPr>
        <p:spPr>
          <a:xfrm>
            <a:off x="18978388" y="10978832"/>
            <a:ext cx="22098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0" name="Line"/>
          <p:cNvSpPr/>
          <p:nvPr/>
        </p:nvSpPr>
        <p:spPr>
          <a:xfrm>
            <a:off x="14150305" y="7827892"/>
            <a:ext cx="134282" cy="58906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1" name="points"/>
          <p:cNvSpPr txBox="1"/>
          <p:nvPr/>
        </p:nvSpPr>
        <p:spPr>
          <a:xfrm>
            <a:off x="9397269" y="12368114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1112" name="lines"/>
          <p:cNvSpPr txBox="1"/>
          <p:nvPr/>
        </p:nvSpPr>
        <p:spPr>
          <a:xfrm>
            <a:off x="9397269" y="12799987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1113" name="data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114" name="geom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1115" name="mappings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" fill="hold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2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4" dur="1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1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2" dur="3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6" dur="1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1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Class="entr" nodeType="after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4" dur="1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Class="entr" nodeType="after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8" dur="1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Class="entr" nodeType="after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2" dur="1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6" dur="1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Class="entr" nodeType="afterEffect" presetSubtype="3" presetID="18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in">
                                      <p:cBhvr>
                                        <p:cTn id="60" dur="2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Class="entr" nodeType="afterEffect" presetSubtype="1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4" dur="2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Class="entr" nodeType="afterEffect" presetSubtype="1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8" dur="1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"/>
                            </p:stCondLst>
                            <p:childTnLst>
                              <p:par>
                                <p:cTn id="70" presetClass="entr" nodeType="afterEffect" presetSubtype="3" presetID="18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in">
                                      <p:cBhvr>
                                        <p:cTn id="72" dur="2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Class="entr" nodeType="afterEffect" presetSubtype="1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6" dur="2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Class="entr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0" dur="2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Class="entr" nodeType="afterEffect" presetSubtype="1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84" dur="2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8" dur="1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mph" nodeType="afterEffect" presetID="9" grpId="2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92" dur="indefinite" fill="hold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9" grpId="21"/>
      <p:bldP build="whole" bldLvl="1" animBg="1" rev="0" advAuto="0" spid="1094" grpId="5"/>
      <p:bldP build="whole" bldLvl="1" animBg="1" rev="0" advAuto="0" spid="1108" grpId="20"/>
      <p:bldP build="whole" bldLvl="1" animBg="1" rev="0" advAuto="0" spid="1093" grpId="3"/>
      <p:bldP build="whole" bldLvl="1" animBg="1" rev="0" advAuto="0" spid="1107" grpId="19"/>
      <p:bldP build="whole" bldLvl="1" animBg="1" rev="0" advAuto="0" spid="1106" grpId="18"/>
      <p:bldP build="whole" bldLvl="1" animBg="1" rev="0" advAuto="0" spid="1112" grpId="4"/>
      <p:bldP build="whole" bldLvl="1" animBg="1" rev="0" advAuto="0" spid="1111" grpId="1"/>
      <p:bldP build="whole" bldLvl="1" animBg="1" rev="0" advAuto="0" spid="1105" grpId="17"/>
      <p:bldP build="whole" bldLvl="1" animBg="1" rev="0" advAuto="0" spid="1104" grpId="16"/>
      <p:bldP build="whole" bldLvl="1" animBg="1" rev="0" advAuto="0" spid="1022" grpId="22"/>
      <p:bldP build="whole" bldLvl="1" animBg="1" rev="0" advAuto="0" spid="1103" grpId="15"/>
      <p:bldP build="whole" bldLvl="1" animBg="1" rev="0" advAuto="0" spid="1102" grpId="14"/>
      <p:bldP build="whole" bldLvl="1" animBg="1" rev="0" advAuto="0" spid="1101" grpId="13"/>
      <p:bldP build="whole" bldLvl="1" animBg="1" rev="0" advAuto="0" spid="1100" grpId="12"/>
      <p:bldP build="whole" bldLvl="1" animBg="1" rev="0" advAuto="0" spid="1110" grpId="11"/>
      <p:bldP build="whole" bldLvl="1" animBg="1" rev="0" advAuto="0" spid="1099" grpId="10"/>
      <p:bldP build="whole" bldLvl="1" animBg="1" rev="0" advAuto="0" spid="1098" grpId="9"/>
      <p:bldP build="whole" bldLvl="1" animBg="1" rev="0" advAuto="0" spid="1069" grpId="2"/>
      <p:bldP build="whole" bldLvl="1" animBg="1" rev="0" advAuto="0" spid="1097" grpId="8"/>
      <p:bldP build="whole" bldLvl="1" animBg="1" rev="0" advAuto="0" spid="1096" grpId="7"/>
      <p:bldP build="whole" bldLvl="1" animBg="1" rev="0" advAuto="0" spid="1095" grpId="6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18" name="Table"/>
          <p:cNvGraphicFramePr/>
          <p:nvPr/>
        </p:nvGraphicFramePr>
        <p:xfrm>
          <a:off x="5883264" y="3201572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119" name="plot1.png" descr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4989" y="3633437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123" name="Group"/>
          <p:cNvGrpSpPr/>
          <p:nvPr/>
        </p:nvGrpSpPr>
        <p:grpSpPr>
          <a:xfrm>
            <a:off x="7652099" y="2295786"/>
            <a:ext cx="1185926" cy="1045103"/>
            <a:chOff x="0" y="1376"/>
            <a:chExt cx="1185924" cy="1045102"/>
          </a:xfrm>
        </p:grpSpPr>
        <p:sp>
          <p:nvSpPr>
            <p:cNvPr id="1121" name="x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122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26" name="Group"/>
          <p:cNvGrpSpPr/>
          <p:nvPr/>
        </p:nvGrpSpPr>
        <p:grpSpPr>
          <a:xfrm>
            <a:off x="5759799" y="2295786"/>
            <a:ext cx="1185926" cy="1045103"/>
            <a:chOff x="0" y="1376"/>
            <a:chExt cx="1185924" cy="1045102"/>
          </a:xfrm>
        </p:grpSpPr>
        <p:sp>
          <p:nvSpPr>
            <p:cNvPr id="1124" name="y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125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47" name="Group"/>
          <p:cNvGrpSpPr/>
          <p:nvPr/>
        </p:nvGrpSpPr>
        <p:grpSpPr>
          <a:xfrm>
            <a:off x="9808099" y="3945083"/>
            <a:ext cx="462632" cy="7126239"/>
            <a:chOff x="0" y="0"/>
            <a:chExt cx="462631" cy="7126237"/>
          </a:xfrm>
        </p:grpSpPr>
        <p:sp>
          <p:nvSpPr>
            <p:cNvPr id="1127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8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9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0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1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2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3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4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5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6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7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8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9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0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1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2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3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4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5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6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65" name="Group"/>
          <p:cNvGrpSpPr/>
          <p:nvPr/>
        </p:nvGrpSpPr>
        <p:grpSpPr>
          <a:xfrm>
            <a:off x="12716399" y="4053448"/>
            <a:ext cx="6490116" cy="6947404"/>
            <a:chOff x="0" y="0"/>
            <a:chExt cx="6490115" cy="6947403"/>
          </a:xfrm>
        </p:grpSpPr>
        <p:sp>
          <p:nvSpPr>
            <p:cNvPr id="1148" name="Line"/>
            <p:cNvSpPr/>
            <p:nvPr/>
          </p:nvSpPr>
          <p:spPr>
            <a:xfrm>
              <a:off x="-1" y="-1"/>
              <a:ext cx="64036" cy="10266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9" name="Line"/>
            <p:cNvSpPr/>
            <p:nvPr/>
          </p:nvSpPr>
          <p:spPr>
            <a:xfrm flipV="1">
              <a:off x="63499" y="445386"/>
              <a:ext cx="64035" cy="58381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0" name="Line"/>
            <p:cNvSpPr/>
            <p:nvPr/>
          </p:nvSpPr>
          <p:spPr>
            <a:xfrm flipH="1" flipV="1">
              <a:off x="127533" y="445387"/>
              <a:ext cx="477404" cy="28662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1" name="Line"/>
            <p:cNvSpPr/>
            <p:nvPr/>
          </p:nvSpPr>
          <p:spPr>
            <a:xfrm>
              <a:off x="592236" y="3298981"/>
              <a:ext cx="54291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2" name="Line"/>
            <p:cNvSpPr/>
            <p:nvPr/>
          </p:nvSpPr>
          <p:spPr>
            <a:xfrm flipV="1">
              <a:off x="1112936" y="2817720"/>
              <a:ext cx="119498" cy="4812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3" name="Line"/>
            <p:cNvSpPr/>
            <p:nvPr/>
          </p:nvSpPr>
          <p:spPr>
            <a:xfrm flipH="1" flipV="1">
              <a:off x="1232434" y="2817720"/>
              <a:ext cx="208620" cy="96252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4" name="Line"/>
            <p:cNvSpPr/>
            <p:nvPr/>
          </p:nvSpPr>
          <p:spPr>
            <a:xfrm flipV="1">
              <a:off x="1575333" y="4346334"/>
              <a:ext cx="1" cy="40843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5" name="Line"/>
            <p:cNvSpPr/>
            <p:nvPr/>
          </p:nvSpPr>
          <p:spPr>
            <a:xfrm flipV="1">
              <a:off x="1549934" y="4674103"/>
              <a:ext cx="927285" cy="679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6" name="Line"/>
            <p:cNvSpPr/>
            <p:nvPr/>
          </p:nvSpPr>
          <p:spPr>
            <a:xfrm flipV="1">
              <a:off x="2464334" y="3708903"/>
              <a:ext cx="546101" cy="9696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7" name="Line"/>
            <p:cNvSpPr/>
            <p:nvPr/>
          </p:nvSpPr>
          <p:spPr>
            <a:xfrm flipH="1" flipV="1">
              <a:off x="3010433" y="3696203"/>
              <a:ext cx="317501" cy="119295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8" name="Line"/>
            <p:cNvSpPr/>
            <p:nvPr/>
          </p:nvSpPr>
          <p:spPr>
            <a:xfrm>
              <a:off x="3327934" y="4876458"/>
              <a:ext cx="1" cy="6851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9" name="Line"/>
            <p:cNvSpPr/>
            <p:nvPr/>
          </p:nvSpPr>
          <p:spPr>
            <a:xfrm flipV="1">
              <a:off x="3315233" y="4511311"/>
              <a:ext cx="1349079" cy="10382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0" name="Line"/>
            <p:cNvSpPr/>
            <p:nvPr/>
          </p:nvSpPr>
          <p:spPr>
            <a:xfrm>
              <a:off x="4661433" y="4492295"/>
              <a:ext cx="1" cy="13248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1" name="Line"/>
            <p:cNvSpPr/>
            <p:nvPr/>
          </p:nvSpPr>
          <p:spPr>
            <a:xfrm flipV="1">
              <a:off x="4648734" y="5677403"/>
              <a:ext cx="1325710" cy="1229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2" name="Line"/>
            <p:cNvSpPr/>
            <p:nvPr/>
          </p:nvSpPr>
          <p:spPr>
            <a:xfrm>
              <a:off x="5947335" y="5673395"/>
              <a:ext cx="324543" cy="12740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3" name="Line"/>
            <p:cNvSpPr/>
            <p:nvPr/>
          </p:nvSpPr>
          <p:spPr>
            <a:xfrm>
              <a:off x="6269135" y="6931180"/>
              <a:ext cx="22098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4" name="Line"/>
            <p:cNvSpPr/>
            <p:nvPr/>
          </p:nvSpPr>
          <p:spPr>
            <a:xfrm>
              <a:off x="1441052" y="3780241"/>
              <a:ext cx="134282" cy="58906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86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66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7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8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9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0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1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2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3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4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5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6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7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8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9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0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1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2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3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4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5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187" name="Square"/>
          <p:cNvSpPr/>
          <p:nvPr/>
        </p:nvSpPr>
        <p:spPr>
          <a:xfrm>
            <a:off x="19121998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88" name="Square"/>
          <p:cNvSpPr/>
          <p:nvPr/>
        </p:nvSpPr>
        <p:spPr>
          <a:xfrm>
            <a:off x="18768181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89" name="Rectangle"/>
          <p:cNvSpPr/>
          <p:nvPr/>
        </p:nvSpPr>
        <p:spPr>
          <a:xfrm>
            <a:off x="18414364" y="9720070"/>
            <a:ext cx="355601" cy="1627519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0" name="Rectangle"/>
          <p:cNvSpPr/>
          <p:nvPr/>
        </p:nvSpPr>
        <p:spPr>
          <a:xfrm>
            <a:off x="17403711" y="9835098"/>
            <a:ext cx="355601" cy="151249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1" name="Rectangle"/>
          <p:cNvSpPr/>
          <p:nvPr/>
        </p:nvSpPr>
        <p:spPr>
          <a:xfrm>
            <a:off x="17049894" y="8536523"/>
            <a:ext cx="355601" cy="2811066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2" name="Rectangle"/>
          <p:cNvSpPr/>
          <p:nvPr/>
        </p:nvSpPr>
        <p:spPr>
          <a:xfrm>
            <a:off x="15937641" y="8955954"/>
            <a:ext cx="355601" cy="239163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3" name="Rectangle"/>
          <p:cNvSpPr/>
          <p:nvPr/>
        </p:nvSpPr>
        <p:spPr>
          <a:xfrm>
            <a:off x="15583823" y="7738308"/>
            <a:ext cx="355601" cy="360928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4" name="Rectangle"/>
          <p:cNvSpPr/>
          <p:nvPr/>
        </p:nvSpPr>
        <p:spPr>
          <a:xfrm>
            <a:off x="15015888" y="8707907"/>
            <a:ext cx="355601" cy="26396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5" name="Rectangle"/>
          <p:cNvSpPr/>
          <p:nvPr/>
        </p:nvSpPr>
        <p:spPr>
          <a:xfrm>
            <a:off x="14257453" y="8393648"/>
            <a:ext cx="355601" cy="295394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6" name="Rectangle"/>
          <p:cNvSpPr/>
          <p:nvPr/>
        </p:nvSpPr>
        <p:spPr>
          <a:xfrm>
            <a:off x="13902858" y="6845174"/>
            <a:ext cx="355601" cy="450241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7" name="Rectangle"/>
          <p:cNvSpPr/>
          <p:nvPr/>
        </p:nvSpPr>
        <p:spPr>
          <a:xfrm>
            <a:off x="13549817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8" name="Rectangle"/>
          <p:cNvSpPr/>
          <p:nvPr/>
        </p:nvSpPr>
        <p:spPr>
          <a:xfrm>
            <a:off x="13107100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9" name="Rectangle"/>
          <p:cNvSpPr/>
          <p:nvPr/>
        </p:nvSpPr>
        <p:spPr>
          <a:xfrm>
            <a:off x="12753282" y="4495508"/>
            <a:ext cx="355601" cy="68520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00" name="Rectangle"/>
          <p:cNvSpPr/>
          <p:nvPr/>
        </p:nvSpPr>
        <p:spPr>
          <a:xfrm>
            <a:off x="12399465" y="4031760"/>
            <a:ext cx="354047" cy="731583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01" name="lines"/>
          <p:cNvSpPr txBox="1"/>
          <p:nvPr/>
        </p:nvSpPr>
        <p:spPr>
          <a:xfrm>
            <a:off x="9404415" y="12805785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1202" name="bars"/>
          <p:cNvSpPr txBox="1"/>
          <p:nvPr/>
        </p:nvSpPr>
        <p:spPr>
          <a:xfrm>
            <a:off x="9404415" y="13257041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bars</a:t>
            </a:r>
          </a:p>
        </p:txBody>
      </p:sp>
      <p:sp>
        <p:nvSpPr>
          <p:cNvPr id="1203" name="points"/>
          <p:cNvSpPr txBox="1"/>
          <p:nvPr/>
        </p:nvSpPr>
        <p:spPr>
          <a:xfrm>
            <a:off x="9404415" y="12373912"/>
            <a:ext cx="1270001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12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0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06" name="data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207" name="geom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1208" name="mappings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" fill="hold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4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4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3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2" dur="3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25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2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50"/>
                            </p:stCondLst>
                            <p:childTnLst>
                              <p:par>
                                <p:cTn id="42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4" dur="2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50"/>
                            </p:stCondLst>
                            <p:childTnLst>
                              <p:par>
                                <p:cTn id="46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8" dur="3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"/>
                            </p:stCondLst>
                            <p:childTnLst>
                              <p:par>
                                <p:cTn id="50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2" dur="2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50"/>
                            </p:stCondLst>
                            <p:childTnLst>
                              <p:par>
                                <p:cTn id="54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6" dur="2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0" dur="1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50"/>
                            </p:stCondLst>
                            <p:childTnLst>
                              <p:par>
                                <p:cTn id="62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4" dur="1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50"/>
                            </p:stCondLst>
                            <p:childTnLst>
                              <p:par>
                                <p:cTn id="66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8" dur="1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50"/>
                            </p:stCondLst>
                            <p:childTnLst>
                              <p:par>
                                <p:cTn id="70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2" dur="1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mph" nodeType="afterEffect" presetID="9" grpId="18" fill="hold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indefinite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6" dur="indefinite" fill="hold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5" grpId="9"/>
      <p:bldP build="whole" bldLvl="1" animBg="1" rev="0" advAuto="0" spid="1194" grpId="10"/>
      <p:bldP build="whole" bldLvl="1" animBg="1" rev="0" advAuto="0" spid="1188" grpId="16"/>
      <p:bldP build="whole" bldLvl="1" animBg="1" rev="0" advAuto="0" spid="1193" grpId="11"/>
      <p:bldP build="whole" bldLvl="1" animBg="1" rev="0" advAuto="0" spid="1189" grpId="15"/>
      <p:bldP build="whole" bldLvl="1" animBg="1" rev="0" advAuto="0" spid="1186" grpId="2"/>
      <p:bldP build="whole" bldLvl="1" animBg="1" rev="0" advAuto="0" spid="1192" grpId="12"/>
      <p:bldP build="whole" bldLvl="1" animBg="1" rev="0" advAuto="0" spid="1191" grpId="13"/>
      <p:bldP build="whole" bldLvl="1" animBg="1" rev="0" advAuto="0" spid="1187" grpId="17"/>
      <p:bldP build="whole" bldLvl="1" animBg="1" rev="0" advAuto="0" spid="1202" grpId="3"/>
      <p:bldP build="whole" bldLvl="1" animBg="1" rev="0" advAuto="0" spid="1190" grpId="14"/>
      <p:bldP build="whole" bldLvl="1" animBg="1" rev="0" advAuto="0" spid="1200" grpId="4"/>
      <p:bldP build="whole" bldLvl="1" animBg="1" rev="0" advAuto="0" spid="1199" grpId="5"/>
      <p:bldP build="whole" bldLvl="1" animBg="1" rev="0" advAuto="0" spid="1198" grpId="6"/>
      <p:bldP build="whole" bldLvl="1" animBg="1" rev="0" advAuto="0" spid="1147" grpId="1"/>
      <p:bldP build="whole" bldLvl="1" animBg="1" rev="0" advAuto="0" spid="1197" grpId="7"/>
      <p:bldP build="whole" bldLvl="1" animBg="1" rev="0" advAuto="0" spid="1165" grpId="18"/>
      <p:bldP build="whole" bldLvl="1" animBg="1" rev="0" advAuto="0" spid="1196" grpId="8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1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211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2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3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4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5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6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7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8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9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0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1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2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3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4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5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6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7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8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9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0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1232" name="plot1.png" descr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6523" y="3636975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33" name="Square"/>
          <p:cNvSpPr/>
          <p:nvPr/>
        </p:nvSpPr>
        <p:spPr>
          <a:xfrm>
            <a:off x="19646394" y="3684568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248" name="Group"/>
          <p:cNvGrpSpPr/>
          <p:nvPr/>
        </p:nvGrpSpPr>
        <p:grpSpPr>
          <a:xfrm>
            <a:off x="12390999" y="4035298"/>
            <a:ext cx="7078133" cy="7315830"/>
            <a:chOff x="0" y="0"/>
            <a:chExt cx="7078132" cy="7315828"/>
          </a:xfrm>
        </p:grpSpPr>
        <p:sp>
          <p:nvSpPr>
            <p:cNvPr id="1234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5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6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7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8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9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0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1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2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3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4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5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6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7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63" name="Group"/>
          <p:cNvGrpSpPr/>
          <p:nvPr/>
        </p:nvGrpSpPr>
        <p:grpSpPr>
          <a:xfrm>
            <a:off x="12390999" y="4029753"/>
            <a:ext cx="7078133" cy="7315829"/>
            <a:chOff x="0" y="0"/>
            <a:chExt cx="7078132" cy="7315828"/>
          </a:xfrm>
        </p:grpSpPr>
        <p:sp>
          <p:nvSpPr>
            <p:cNvPr id="1249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80C0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0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7FB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1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2F88C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2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3292D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3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4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2475B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5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00488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6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005EA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7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8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00335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9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0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1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00244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2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001D3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aphicFrame>
        <p:nvGraphicFramePr>
          <p:cNvPr id="1264" name="Table"/>
          <p:cNvGraphicFramePr/>
          <p:nvPr/>
        </p:nvGraphicFramePr>
        <p:xfrm>
          <a:off x="5883264" y="3201572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265" name="Group"/>
          <p:cNvSpPr/>
          <p:nvPr/>
        </p:nvSpPr>
        <p:spPr>
          <a:xfrm>
            <a:off x="5924499" y="1903619"/>
            <a:ext cx="36562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  <p:sp>
        <p:nvSpPr>
          <p:cNvPr id="1266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269" name="Group"/>
          <p:cNvGrpSpPr/>
          <p:nvPr/>
        </p:nvGrpSpPr>
        <p:grpSpPr>
          <a:xfrm>
            <a:off x="5759799" y="2295786"/>
            <a:ext cx="1185926" cy="1045103"/>
            <a:chOff x="0" y="1376"/>
            <a:chExt cx="1185924" cy="1045102"/>
          </a:xfrm>
        </p:grpSpPr>
        <p:sp>
          <p:nvSpPr>
            <p:cNvPr id="1267" name="y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268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270" name="geom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1271" name="data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grpSp>
        <p:nvGrpSpPr>
          <p:cNvPr id="1292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272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3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4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5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6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7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8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9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0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1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2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3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4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5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6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7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8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9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0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1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3DAC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293" name="lines"/>
          <p:cNvSpPr txBox="1"/>
          <p:nvPr/>
        </p:nvSpPr>
        <p:spPr>
          <a:xfrm>
            <a:off x="9404415" y="12807162"/>
            <a:ext cx="1270001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1294" name="bars"/>
          <p:cNvSpPr txBox="1"/>
          <p:nvPr/>
        </p:nvSpPr>
        <p:spPr>
          <a:xfrm>
            <a:off x="9404415" y="13258418"/>
            <a:ext cx="1270001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bars</a:t>
            </a:r>
          </a:p>
        </p:txBody>
      </p:sp>
      <p:sp>
        <p:nvSpPr>
          <p:cNvPr id="1295" name="points"/>
          <p:cNvSpPr txBox="1"/>
          <p:nvPr/>
        </p:nvSpPr>
        <p:spPr>
          <a:xfrm>
            <a:off x="9404415" y="12375288"/>
            <a:ext cx="1270001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12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299" name="Group"/>
          <p:cNvGrpSpPr/>
          <p:nvPr/>
        </p:nvGrpSpPr>
        <p:grpSpPr>
          <a:xfrm>
            <a:off x="7643633" y="2299324"/>
            <a:ext cx="1185925" cy="1045103"/>
            <a:chOff x="0" y="1376"/>
            <a:chExt cx="1185924" cy="1045102"/>
          </a:xfrm>
        </p:grpSpPr>
        <p:sp>
          <p:nvSpPr>
            <p:cNvPr id="1297" name="x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298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7896326" y="2299324"/>
            <a:ext cx="1027672" cy="1045103"/>
            <a:chOff x="0" y="1376"/>
            <a:chExt cx="1027670" cy="1045102"/>
          </a:xfrm>
        </p:grpSpPr>
        <p:sp>
          <p:nvSpPr>
            <p:cNvPr id="1300" name="fill"/>
            <p:cNvSpPr txBox="1"/>
            <p:nvPr/>
          </p:nvSpPr>
          <p:spPr>
            <a:xfrm>
              <a:off x="0" y="1376"/>
              <a:ext cx="1027671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fill</a:t>
              </a:r>
            </a:p>
          </p:txBody>
        </p:sp>
        <p:sp>
          <p:nvSpPr>
            <p:cNvPr id="1301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9351 -0.000000" origin="layout" pathEditMode="relative">
                                      <p:cBhvr>
                                        <p:cTn id="6" dur="2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2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2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2" grpId="2"/>
      <p:bldP build="whole" bldLvl="1" animBg="1" rev="0" advAuto="0" spid="1302" grpId="3"/>
      <p:bldP build="whole" bldLvl="1" animBg="1" rev="0" advAuto="0" spid="1263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 startAt="1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"Initialize" a plot with ggplot()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 startAt="1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Add layers with geom_ functions</a:t>
            </a:r>
          </a:p>
        </p:txBody>
      </p:sp>
      <p:pic>
        <p:nvPicPr>
          <p:cNvPr id="17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ggplot(data =</a:t>
            </a:r>
            <a:r>
              <a:t> mpg</a:t>
            </a:r>
            <a:r>
              <a:rPr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</a:t>
            </a:r>
            <a:r>
              <a:rPr>
                <a:solidFill>
                  <a:srgbClr val="000000"/>
                </a:solidFill>
              </a:rPr>
              <a:t>(mapping = aes(</a:t>
            </a:r>
            <a:r>
              <a:t>x = displ, y = hwy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make a graph</a:t>
            </a:r>
          </a:p>
        </p:txBody>
      </p:sp>
      <p:pic>
        <p:nvPicPr>
          <p:cNvPr id="130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0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08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09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310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72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aseline="-5208" sz="9600"/>
              <a:t>[</a:t>
            </a:r>
            <a:r>
              <a:t>template</a:t>
            </a:r>
            <a:r>
              <a:rPr baseline="-5208" sz="9600"/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make a graph</a:t>
            </a:r>
          </a:p>
        </p:txBody>
      </p:sp>
      <p:sp>
        <p:nvSpPr>
          <p:cNvPr id="1313" name="data"/>
          <p:cNvSpPr txBox="1"/>
          <p:nvPr/>
        </p:nvSpPr>
        <p:spPr>
          <a:xfrm>
            <a:off x="2546639" y="12170288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31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1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17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18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319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80694" indent="-980694" algn="l" defTabSz="578358">
              <a:spcBef>
                <a:spcPts val="4000"/>
              </a:spcBef>
              <a:buSzPct val="100000"/>
              <a:buAutoNum type="arabicPeriod" startAt="1"/>
              <a:defRPr sz="6633">
                <a:latin typeface="Helvetica"/>
                <a:ea typeface="Helvetica"/>
                <a:cs typeface="Helvetica"/>
                <a:sym typeface="Helvetica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20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1321" name="Table"/>
          <p:cNvGraphicFramePr/>
          <p:nvPr/>
        </p:nvGraphicFramePr>
        <p:xfrm>
          <a:off x="1446439" y="3596312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make a graph</a:t>
            </a:r>
          </a:p>
        </p:txBody>
      </p:sp>
      <p:pic>
        <p:nvPicPr>
          <p:cNvPr id="132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2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2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27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28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329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80694" indent="-980694" algn="l" defTabSz="578358">
              <a:spcBef>
                <a:spcPts val="4000"/>
              </a:spcBef>
              <a:buSzPct val="100000"/>
              <a:buAutoNum type="arabicPeriod" startAt="1"/>
              <a:defRPr sz="6633">
                <a:latin typeface="Helvetica"/>
                <a:ea typeface="Helvetica"/>
                <a:cs typeface="Helvetica"/>
                <a:sym typeface="Helvetica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30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31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32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378" name="Group"/>
          <p:cNvGrpSpPr/>
          <p:nvPr/>
        </p:nvGrpSpPr>
        <p:grpSpPr>
          <a:xfrm>
            <a:off x="1421039" y="3570912"/>
            <a:ext cx="4952277" cy="8977526"/>
            <a:chOff x="0" y="0"/>
            <a:chExt cx="4952276" cy="8977524"/>
          </a:xfrm>
        </p:grpSpPr>
        <p:graphicFrame>
          <p:nvGraphicFramePr>
            <p:cNvPr id="1333" name="Table"/>
            <p:cNvGraphicFramePr/>
            <p:nvPr/>
          </p:nvGraphicFramePr>
          <p:xfrm>
            <a:off x="0" y="0"/>
            <a:ext cx="3784600" cy="82042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934685"/>
                  <a:gridCol w="934685"/>
                  <a:gridCol w="934685"/>
                  <a:gridCol w="934685"/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pSp>
          <p:nvGrpSpPr>
            <p:cNvPr id="1354" name="Group"/>
            <p:cNvGrpSpPr/>
            <p:nvPr/>
          </p:nvGrpSpPr>
          <p:grpSpPr>
            <a:xfrm>
              <a:off x="4079950" y="670838"/>
              <a:ext cx="203201" cy="7344500"/>
              <a:chOff x="0" y="0"/>
              <a:chExt cx="203200" cy="7344498"/>
            </a:xfrm>
          </p:grpSpPr>
          <p:sp>
            <p:nvSpPr>
              <p:cNvPr id="1334" name="Circle"/>
              <p:cNvSpPr/>
              <p:nvPr/>
            </p:nvSpPr>
            <p:spPr>
              <a:xfrm>
                <a:off x="0" y="75171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5" name="Circle"/>
              <p:cNvSpPr/>
              <p:nvPr/>
            </p:nvSpPr>
            <p:spPr>
              <a:xfrm>
                <a:off x="0" y="112757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6" name="Circle"/>
              <p:cNvSpPr/>
              <p:nvPr/>
            </p:nvSpPr>
            <p:spPr>
              <a:xfrm>
                <a:off x="0" y="150343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7" name="Circle"/>
              <p:cNvSpPr/>
              <p:nvPr/>
            </p:nvSpPr>
            <p:spPr>
              <a:xfrm>
                <a:off x="0" y="187928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8" name="Circle"/>
              <p:cNvSpPr/>
              <p:nvPr/>
            </p:nvSpPr>
            <p:spPr>
              <a:xfrm>
                <a:off x="0" y="225514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9" name="Circle"/>
              <p:cNvSpPr/>
              <p:nvPr/>
            </p:nvSpPr>
            <p:spPr>
              <a:xfrm>
                <a:off x="0" y="263100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0" name="Circle"/>
              <p:cNvSpPr/>
              <p:nvPr/>
            </p:nvSpPr>
            <p:spPr>
              <a:xfrm>
                <a:off x="0" y="3006862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1" name="Circle"/>
              <p:cNvSpPr/>
              <p:nvPr/>
            </p:nvSpPr>
            <p:spPr>
              <a:xfrm>
                <a:off x="0" y="3382720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2" name="Circle"/>
              <p:cNvSpPr/>
              <p:nvPr/>
            </p:nvSpPr>
            <p:spPr>
              <a:xfrm>
                <a:off x="0" y="375857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3" name="Circle"/>
              <p:cNvSpPr/>
              <p:nvPr/>
            </p:nvSpPr>
            <p:spPr>
              <a:xfrm>
                <a:off x="0" y="4134436"/>
                <a:ext cx="203200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4" name="Circle"/>
              <p:cNvSpPr/>
              <p:nvPr/>
            </p:nvSpPr>
            <p:spPr>
              <a:xfrm>
                <a:off x="0" y="37585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5" name="Circle"/>
              <p:cNvSpPr/>
              <p:nvPr/>
            </p:nvSpPr>
            <p:spPr>
              <a:xfrm>
                <a:off x="0" y="0"/>
                <a:ext cx="203201" cy="20320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6" name="Circle"/>
              <p:cNvSpPr/>
              <p:nvPr/>
            </p:nvSpPr>
            <p:spPr>
              <a:xfrm>
                <a:off x="0" y="451029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7" name="Circle"/>
              <p:cNvSpPr/>
              <p:nvPr/>
            </p:nvSpPr>
            <p:spPr>
              <a:xfrm>
                <a:off x="0" y="488615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8" name="Circle"/>
              <p:cNvSpPr/>
              <p:nvPr/>
            </p:nvSpPr>
            <p:spPr>
              <a:xfrm>
                <a:off x="0" y="526200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9" name="Circle"/>
              <p:cNvSpPr/>
              <p:nvPr/>
            </p:nvSpPr>
            <p:spPr>
              <a:xfrm>
                <a:off x="0" y="563786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0" name="Circle"/>
              <p:cNvSpPr/>
              <p:nvPr/>
            </p:nvSpPr>
            <p:spPr>
              <a:xfrm>
                <a:off x="0" y="601372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1" name="Circle"/>
              <p:cNvSpPr/>
              <p:nvPr/>
            </p:nvSpPr>
            <p:spPr>
              <a:xfrm>
                <a:off x="0" y="638958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2" name="Circle"/>
              <p:cNvSpPr/>
              <p:nvPr/>
            </p:nvSpPr>
            <p:spPr>
              <a:xfrm>
                <a:off x="0" y="676544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3" name="Circle"/>
              <p:cNvSpPr/>
              <p:nvPr/>
            </p:nvSpPr>
            <p:spPr>
              <a:xfrm>
                <a:off x="0" y="714129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375" name="Group"/>
            <p:cNvGrpSpPr/>
            <p:nvPr/>
          </p:nvGrpSpPr>
          <p:grpSpPr>
            <a:xfrm>
              <a:off x="28854" y="582851"/>
              <a:ext cx="4036558" cy="7493001"/>
              <a:chOff x="0" y="0"/>
              <a:chExt cx="4036557" cy="7493000"/>
            </a:xfrm>
          </p:grpSpPr>
          <p:sp>
            <p:nvSpPr>
              <p:cNvPr id="1355" name="Arrow"/>
              <p:cNvSpPr/>
              <p:nvPr/>
            </p:nvSpPr>
            <p:spPr>
              <a:xfrm>
                <a:off x="0" y="112896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6" name="Arrow"/>
              <p:cNvSpPr/>
              <p:nvPr/>
            </p:nvSpPr>
            <p:spPr>
              <a:xfrm>
                <a:off x="0" y="75264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7" name="Arrow"/>
              <p:cNvSpPr/>
              <p:nvPr/>
            </p:nvSpPr>
            <p:spPr>
              <a:xfrm>
                <a:off x="0" y="37632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8" name="Arrow"/>
              <p:cNvSpPr/>
              <p:nvPr/>
            </p:nvSpPr>
            <p:spPr>
              <a:xfrm>
                <a:off x="0" y="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9" name="Arrow"/>
              <p:cNvSpPr/>
              <p:nvPr/>
            </p:nvSpPr>
            <p:spPr>
              <a:xfrm>
                <a:off x="0" y="150528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0" name="Arrow"/>
              <p:cNvSpPr/>
              <p:nvPr/>
            </p:nvSpPr>
            <p:spPr>
              <a:xfrm>
                <a:off x="0" y="188160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1" name="Arrow"/>
              <p:cNvSpPr/>
              <p:nvPr/>
            </p:nvSpPr>
            <p:spPr>
              <a:xfrm>
                <a:off x="0" y="225792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2" name="Arrow"/>
              <p:cNvSpPr/>
              <p:nvPr/>
            </p:nvSpPr>
            <p:spPr>
              <a:xfrm>
                <a:off x="0" y="263424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3" name="Arrow"/>
              <p:cNvSpPr/>
              <p:nvPr/>
            </p:nvSpPr>
            <p:spPr>
              <a:xfrm>
                <a:off x="0" y="301056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4" name="Arrow"/>
              <p:cNvSpPr/>
              <p:nvPr/>
            </p:nvSpPr>
            <p:spPr>
              <a:xfrm>
                <a:off x="0" y="3386889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5" name="Arrow"/>
              <p:cNvSpPr/>
              <p:nvPr/>
            </p:nvSpPr>
            <p:spPr>
              <a:xfrm>
                <a:off x="0" y="3763210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6" name="Arrow"/>
              <p:cNvSpPr/>
              <p:nvPr/>
            </p:nvSpPr>
            <p:spPr>
              <a:xfrm>
                <a:off x="0" y="413953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7" name="Arrow"/>
              <p:cNvSpPr/>
              <p:nvPr/>
            </p:nvSpPr>
            <p:spPr>
              <a:xfrm>
                <a:off x="0" y="451585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8" name="Arrow"/>
              <p:cNvSpPr/>
              <p:nvPr/>
            </p:nvSpPr>
            <p:spPr>
              <a:xfrm>
                <a:off x="0" y="489217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9" name="Arrow"/>
              <p:cNvSpPr/>
              <p:nvPr/>
            </p:nvSpPr>
            <p:spPr>
              <a:xfrm>
                <a:off x="0" y="526849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0" name="Arrow"/>
              <p:cNvSpPr/>
              <p:nvPr/>
            </p:nvSpPr>
            <p:spPr>
              <a:xfrm>
                <a:off x="0" y="564481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1" name="Arrow"/>
              <p:cNvSpPr/>
              <p:nvPr/>
            </p:nvSpPr>
            <p:spPr>
              <a:xfrm>
                <a:off x="0" y="602113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2" name="Arrow"/>
              <p:cNvSpPr/>
              <p:nvPr/>
            </p:nvSpPr>
            <p:spPr>
              <a:xfrm>
                <a:off x="0" y="639745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3" name="Arrow"/>
              <p:cNvSpPr/>
              <p:nvPr/>
            </p:nvSpPr>
            <p:spPr>
              <a:xfrm>
                <a:off x="0" y="677377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4" name="Arrow"/>
              <p:cNvSpPr/>
              <p:nvPr/>
            </p:nvSpPr>
            <p:spPr>
              <a:xfrm>
                <a:off x="0" y="715010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376" name="data"/>
            <p:cNvSpPr/>
            <p:nvPr/>
          </p:nvSpPr>
          <p:spPr>
            <a:xfrm>
              <a:off x="1124045" y="8974096"/>
              <a:ext cx="15414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377" name="geom"/>
            <p:cNvSpPr/>
            <p:nvPr/>
          </p:nvSpPr>
          <p:spPr>
            <a:xfrm>
              <a:off x="3410825" y="8977524"/>
              <a:ext cx="15414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geom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make a graph</a:t>
            </a:r>
          </a:p>
        </p:txBody>
      </p:sp>
      <p:grpSp>
        <p:nvGrpSpPr>
          <p:cNvPr id="1409" name="Group"/>
          <p:cNvGrpSpPr/>
          <p:nvPr/>
        </p:nvGrpSpPr>
        <p:grpSpPr>
          <a:xfrm>
            <a:off x="1418360" y="2302092"/>
            <a:ext cx="4956510" cy="10247863"/>
            <a:chOff x="0" y="376237"/>
            <a:chExt cx="4956509" cy="10247862"/>
          </a:xfrm>
        </p:grpSpPr>
        <p:graphicFrame>
          <p:nvGraphicFramePr>
            <p:cNvPr id="1381" name="Table"/>
            <p:cNvGraphicFramePr/>
            <p:nvPr/>
          </p:nvGraphicFramePr>
          <p:xfrm>
            <a:off x="0" y="1646574"/>
            <a:ext cx="3784600" cy="8204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934685"/>
                  <a:gridCol w="934685"/>
                  <a:gridCol w="934685"/>
                  <a:gridCol w="934685"/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9AB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5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5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5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382" name="Circle"/>
            <p:cNvSpPr/>
            <p:nvPr/>
          </p:nvSpPr>
          <p:spPr>
            <a:xfrm>
              <a:off x="4079950" y="3069129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3" name="Circle"/>
            <p:cNvSpPr/>
            <p:nvPr/>
          </p:nvSpPr>
          <p:spPr>
            <a:xfrm>
              <a:off x="4079950" y="3444987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4" name="Circle"/>
            <p:cNvSpPr/>
            <p:nvPr/>
          </p:nvSpPr>
          <p:spPr>
            <a:xfrm>
              <a:off x="4079950" y="3820845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5" name="Circle"/>
            <p:cNvSpPr/>
            <p:nvPr/>
          </p:nvSpPr>
          <p:spPr>
            <a:xfrm>
              <a:off x="4079950" y="419670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6" name="Circle"/>
            <p:cNvSpPr/>
            <p:nvPr/>
          </p:nvSpPr>
          <p:spPr>
            <a:xfrm>
              <a:off x="4079950" y="4572560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7" name="Circle"/>
            <p:cNvSpPr/>
            <p:nvPr/>
          </p:nvSpPr>
          <p:spPr>
            <a:xfrm>
              <a:off x="4079950" y="494841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8" name="Circle"/>
            <p:cNvSpPr/>
            <p:nvPr/>
          </p:nvSpPr>
          <p:spPr>
            <a:xfrm>
              <a:off x="4079950" y="5324275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9" name="Circle"/>
            <p:cNvSpPr/>
            <p:nvPr/>
          </p:nvSpPr>
          <p:spPr>
            <a:xfrm>
              <a:off x="4079950" y="5700134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0" name="Circle"/>
            <p:cNvSpPr/>
            <p:nvPr/>
          </p:nvSpPr>
          <p:spPr>
            <a:xfrm>
              <a:off x="4079950" y="607599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1" name="Circle"/>
            <p:cNvSpPr/>
            <p:nvPr/>
          </p:nvSpPr>
          <p:spPr>
            <a:xfrm>
              <a:off x="4079950" y="645184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2" name="Circle"/>
            <p:cNvSpPr/>
            <p:nvPr/>
          </p:nvSpPr>
          <p:spPr>
            <a:xfrm>
              <a:off x="4079950" y="269327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3" name="Circle"/>
            <p:cNvSpPr/>
            <p:nvPr/>
          </p:nvSpPr>
          <p:spPr>
            <a:xfrm>
              <a:off x="4079950" y="231741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4" name="Circle"/>
            <p:cNvSpPr/>
            <p:nvPr/>
          </p:nvSpPr>
          <p:spPr>
            <a:xfrm>
              <a:off x="4079950" y="682770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5" name="Circle"/>
            <p:cNvSpPr/>
            <p:nvPr/>
          </p:nvSpPr>
          <p:spPr>
            <a:xfrm>
              <a:off x="4079950" y="7203564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6" name="Circle"/>
            <p:cNvSpPr/>
            <p:nvPr/>
          </p:nvSpPr>
          <p:spPr>
            <a:xfrm>
              <a:off x="4079950" y="757942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7" name="Circle"/>
            <p:cNvSpPr/>
            <p:nvPr/>
          </p:nvSpPr>
          <p:spPr>
            <a:xfrm>
              <a:off x="4079950" y="7955281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8" name="Circle"/>
            <p:cNvSpPr/>
            <p:nvPr/>
          </p:nvSpPr>
          <p:spPr>
            <a:xfrm>
              <a:off x="4079950" y="8331138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9" name="Circle"/>
            <p:cNvSpPr/>
            <p:nvPr/>
          </p:nvSpPr>
          <p:spPr>
            <a:xfrm>
              <a:off x="4079950" y="870699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0" name="Circle"/>
            <p:cNvSpPr/>
            <p:nvPr/>
          </p:nvSpPr>
          <p:spPr>
            <a:xfrm>
              <a:off x="4079950" y="908285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1" name="Circle"/>
            <p:cNvSpPr/>
            <p:nvPr/>
          </p:nvSpPr>
          <p:spPr>
            <a:xfrm>
              <a:off x="4079950" y="9458712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2" name="data"/>
            <p:cNvSpPr/>
            <p:nvPr/>
          </p:nvSpPr>
          <p:spPr>
            <a:xfrm>
              <a:off x="1128279" y="10620671"/>
              <a:ext cx="15414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403" name="geom"/>
            <p:cNvSpPr/>
            <p:nvPr/>
          </p:nvSpPr>
          <p:spPr>
            <a:xfrm>
              <a:off x="3415058" y="10624099"/>
              <a:ext cx="15414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geom</a:t>
              </a:r>
            </a:p>
          </p:txBody>
        </p:sp>
        <p:grpSp>
          <p:nvGrpSpPr>
            <p:cNvPr id="1408" name="Group"/>
            <p:cNvGrpSpPr/>
            <p:nvPr/>
          </p:nvGrpSpPr>
          <p:grpSpPr>
            <a:xfrm>
              <a:off x="70868" y="376237"/>
              <a:ext cx="3748799" cy="1440808"/>
              <a:chOff x="0" y="376237"/>
              <a:chExt cx="3748797" cy="1440807"/>
            </a:xfrm>
          </p:grpSpPr>
          <p:sp>
            <p:nvSpPr>
              <p:cNvPr id="1404" name="Group"/>
              <p:cNvSpPr/>
              <p:nvPr/>
            </p:nvSpPr>
            <p:spPr>
              <a:xfrm>
                <a:off x="0" y="376237"/>
                <a:ext cx="3656273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40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mappings</a:t>
                </a:r>
              </a:p>
            </p:txBody>
          </p:sp>
          <p:grpSp>
            <p:nvGrpSpPr>
              <p:cNvPr id="1407" name="Group"/>
              <p:cNvGrpSpPr/>
              <p:nvPr/>
            </p:nvGrpSpPr>
            <p:grpSpPr>
              <a:xfrm>
                <a:off x="2721126" y="1046579"/>
                <a:ext cx="1027672" cy="770466"/>
                <a:chOff x="0" y="274637"/>
                <a:chExt cx="1027670" cy="770464"/>
              </a:xfrm>
            </p:grpSpPr>
            <p:sp>
              <p:nvSpPr>
                <p:cNvPr id="1405" name="fill"/>
                <p:cNvSpPr/>
                <p:nvPr/>
              </p:nvSpPr>
              <p:spPr>
                <a:xfrm>
                  <a:off x="0" y="274637"/>
                  <a:ext cx="1027671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b="1" sz="2700">
                      <a:solidFill>
                        <a:srgbClr val="53585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fill</a:t>
                  </a:r>
                </a:p>
              </p:txBody>
            </p:sp>
            <p:sp>
              <p:nvSpPr>
                <p:cNvPr id="1406" name="Double Arrow"/>
                <p:cNvSpPr/>
                <p:nvPr/>
              </p:nvSpPr>
              <p:spPr>
                <a:xfrm rot="16200000">
                  <a:off x="255030" y="647076"/>
                  <a:ext cx="517610" cy="278444"/>
                </a:xfrm>
                <a:prstGeom prst="leftRightArrow">
                  <a:avLst>
                    <a:gd name="adj1" fmla="val 38643"/>
                    <a:gd name="adj2" fmla="val 45726"/>
                  </a:avLst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</p:grpSp>
      <p:pic>
        <p:nvPicPr>
          <p:cNvPr id="141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1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1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13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14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415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80694" indent="-980694" algn="l" defTabSz="578358">
              <a:spcBef>
                <a:spcPts val="4000"/>
              </a:spcBef>
              <a:buSzPct val="100000"/>
              <a:buAutoNum type="arabicPeriod" startAt="1"/>
              <a:defRPr sz="6633">
                <a:latin typeface="Helvetica"/>
                <a:ea typeface="Helvetica"/>
                <a:cs typeface="Helvetica"/>
                <a:sym typeface="Helvetica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416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417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418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19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0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What else?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What else?</a:t>
            </a:r>
          </a:p>
        </p:txBody>
      </p:sp>
      <p:pic>
        <p:nvPicPr>
          <p:cNvPr id="14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1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Rplot.png" descr="R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31" name="Position Adjustmen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Position Adjustments</a:t>
            </a:r>
          </a:p>
        </p:txBody>
      </p:sp>
      <p:sp>
        <p:nvSpPr>
          <p:cNvPr id="1432" name="How overlapping objects are arranged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overlapping objects are arranged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5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36" name="Them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Themes</a:t>
            </a:r>
          </a:p>
        </p:txBody>
      </p:sp>
      <p:sp>
        <p:nvSpPr>
          <p:cNvPr id="1437" name="Visual appearance of non-data element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 appearance of non-data elements</a:t>
            </a:r>
          </a:p>
        </p:txBody>
      </p:sp>
      <p:sp>
        <p:nvSpPr>
          <p:cNvPr id="1438" name="+ theme_bw()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 theme_bw()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8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Rplot03.png" descr="Rplot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Scal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Scales</a:t>
            </a:r>
          </a:p>
        </p:txBody>
      </p:sp>
      <p:sp>
        <p:nvSpPr>
          <p:cNvPr id="1443" name="Customize color scales, other mapping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Customize color scales, other 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Face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Facets</a:t>
            </a:r>
          </a:p>
        </p:txBody>
      </p:sp>
      <p:sp>
        <p:nvSpPr>
          <p:cNvPr id="1447" name="Subplots that display subsets of the data.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Subplots that display subsets of the data.</a:t>
            </a:r>
          </a:p>
        </p:txBody>
      </p:sp>
      <p:pic>
        <p:nvPicPr>
          <p:cNvPr id="1448" name="Rplot04.png" descr="Rplot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9487" y="3266953"/>
            <a:ext cx="17564977" cy="1016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5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6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ggplot(data = </a:t>
            </a:r>
            <a:r>
              <a:t>mpg</a:t>
            </a:r>
            <a:r>
              <a:rPr>
                <a:solidFill>
                  <a:srgbClr val="000000"/>
                </a:solidFill>
              </a:rPr>
              <a:t>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</a:t>
            </a:r>
            <a:r>
              <a:rPr>
                <a:solidFill>
                  <a:srgbClr val="000000"/>
                </a:solidFill>
              </a:rPr>
              <a:t>(mapping = aes(</a:t>
            </a:r>
            <a:r>
              <a:t>x = displ, y = hwy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7" name="Pro tip: Always put the + at the end of a line, Never at the start"/>
          <p:cNvSpPr/>
          <p:nvPr/>
        </p:nvSpPr>
        <p:spPr>
          <a:xfrm>
            <a:off x="10573924" y="827799"/>
            <a:ext cx="12257882" cy="482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6" y="0"/>
                </a:moveTo>
                <a:cubicBezTo>
                  <a:pt x="1115" y="0"/>
                  <a:pt x="774" y="866"/>
                  <a:pt x="774" y="1933"/>
                </a:cubicBezTo>
                <a:lnTo>
                  <a:pt x="774" y="14931"/>
                </a:lnTo>
                <a:cubicBezTo>
                  <a:pt x="774" y="15431"/>
                  <a:pt x="851" y="15883"/>
                  <a:pt x="974" y="16227"/>
                </a:cubicBezTo>
                <a:lnTo>
                  <a:pt x="0" y="21600"/>
                </a:lnTo>
                <a:lnTo>
                  <a:pt x="1367" y="16812"/>
                </a:lnTo>
                <a:cubicBezTo>
                  <a:pt x="1421" y="16844"/>
                  <a:pt x="1477" y="16864"/>
                  <a:pt x="1536" y="16864"/>
                </a:cubicBezTo>
                <a:lnTo>
                  <a:pt x="20838" y="16864"/>
                </a:lnTo>
                <a:cubicBezTo>
                  <a:pt x="21259" y="16864"/>
                  <a:pt x="21600" y="15998"/>
                  <a:pt x="21600" y="14931"/>
                </a:cubicBezTo>
                <a:lnTo>
                  <a:pt x="21600" y="1933"/>
                </a:lnTo>
                <a:cubicBezTo>
                  <a:pt x="21600" y="866"/>
                  <a:pt x="21259" y="0"/>
                  <a:pt x="20838" y="0"/>
                </a:cubicBezTo>
                <a:lnTo>
                  <a:pt x="153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 tip: Always put the + at the end of a line, Never at the start</a:t>
            </a:r>
          </a:p>
        </p:txBody>
      </p:sp>
      <p:sp>
        <p:nvSpPr>
          <p:cNvPr id="188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Rplot05.png" descr="Rplot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7703" y="2098283"/>
            <a:ext cx="20156428" cy="1166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oordinate system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Coordinate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29" y="2099175"/>
            <a:ext cx="20153342" cy="1165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6" name="Titles and caption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Titles and captions</a:t>
            </a:r>
          </a:p>
        </p:txBody>
      </p:sp>
      <p:pic>
        <p:nvPicPr>
          <p:cNvPr id="1457" name="Rplot05.png" descr="Rplot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1722" y="3233423"/>
            <a:ext cx="16815456" cy="972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2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any plot by filling in the parameters of this template</a:t>
            </a:r>
          </a:p>
        </p:txBody>
      </p:sp>
      <p:sp>
        <p:nvSpPr>
          <p:cNvPr id="1463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ggplot2 template</a:t>
            </a:r>
          </a:p>
        </p:txBody>
      </p:sp>
      <p:grpSp>
        <p:nvGrpSpPr>
          <p:cNvPr id="1468" name="Group"/>
          <p:cNvGrpSpPr/>
          <p:nvPr/>
        </p:nvGrpSpPr>
        <p:grpSpPr>
          <a:xfrm>
            <a:off x="1685046" y="4583236"/>
            <a:ext cx="21006204" cy="7412161"/>
            <a:chOff x="0" y="0"/>
            <a:chExt cx="21006203" cy="7412159"/>
          </a:xfrm>
        </p:grpSpPr>
        <p:pic>
          <p:nvPicPr>
            <p:cNvPr id="1464" name="data-visualization-2.1.png" descr="data-visualization-2.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185555" y="1006023"/>
              <a:ext cx="6820649" cy="527050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465" name="Shape"/>
            <p:cNvSpPr/>
            <p:nvPr/>
          </p:nvSpPr>
          <p:spPr>
            <a:xfrm>
              <a:off x="11621748" y="-1"/>
              <a:ext cx="4250407" cy="7408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86" y="0"/>
                  </a:moveTo>
                  <a:lnTo>
                    <a:pt x="21600" y="10881"/>
                  </a:lnTo>
                  <a:lnTo>
                    <a:pt x="21540" y="13109"/>
                  </a:lnTo>
                  <a:lnTo>
                    <a:pt x="7901" y="21600"/>
                  </a:lnTo>
                  <a:lnTo>
                    <a:pt x="0" y="10547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6" name="Rectangle"/>
            <p:cNvSpPr/>
            <p:nvPr/>
          </p:nvSpPr>
          <p:spPr>
            <a:xfrm>
              <a:off x="14355960" y="3660553"/>
              <a:ext cx="1514156" cy="847313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1467" name="data-visualization-2.1.pdf" descr="data-visualization-2.1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662" t="49262" r="74743" b="33616"/>
            <a:stretch>
              <a:fillRect/>
            </a:stretch>
          </p:blipFill>
          <p:spPr>
            <a:xfrm>
              <a:off x="0" y="14239"/>
              <a:ext cx="13193476" cy="739792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469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7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7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474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6143" y="172143"/>
            <a:ext cx="13371714" cy="13371714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David B Sparks, http://bit.ly/hn54NW"/>
          <p:cNvSpPr/>
          <p:nvPr/>
        </p:nvSpPr>
        <p:spPr>
          <a:xfrm>
            <a:off x="104887" y="13174517"/>
            <a:ext cx="515599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Helvetica Neue"/>
              </a:defRPr>
            </a:pPr>
            <a:r>
              <a:t>David B Sparks, </a:t>
            </a:r>
            <a:r>
              <a:rPr>
                <a:hlinkClick r:id="rId4" invalidUrl="" action="" tgtFrame="" tooltip="" history="1" highlightClick="0" endSnd="0"/>
              </a:rPr>
              <a:t>http://bit.ly/hn54NW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7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7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480" name="simplefills.pdf" descr="simplefill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4356" y="167561"/>
            <a:ext cx="13015288" cy="13015289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David Kahle, https://dl.dropbox.com/u/24648660/ggmap%20useR%202012.pdf"/>
          <p:cNvSpPr/>
          <p:nvPr/>
        </p:nvSpPr>
        <p:spPr>
          <a:xfrm>
            <a:off x="213157" y="13226731"/>
            <a:ext cx="830892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+mn-lt"/>
                <a:ea typeface="+mn-ea"/>
                <a:cs typeface="+mn-cs"/>
                <a:sym typeface="Helvetica Neue"/>
              </a:defRPr>
            </a:pPr>
            <a:r>
              <a:t>David Kahle, </a:t>
            </a:r>
            <a:r>
              <a:rPr u="sng">
                <a:hlinkClick r:id="rId4" invalidUrl="" action="" tgtFrame="" tooltip="" history="1" highlightClick="0" endSnd="0"/>
              </a:rPr>
              <a:t>https://dl.dropbox.com/u/24648660/ggmap%20useR%202012.pdf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8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486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0" t="0" r="503" b="0"/>
          <a:stretch>
            <a:fillRect/>
          </a:stretch>
        </p:blipFill>
        <p:spPr>
          <a:xfrm>
            <a:off x="1876821" y="0"/>
            <a:ext cx="2063038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7" name="James Cheshire, http://bit.ly/xqHhAs"/>
          <p:cNvSpPr/>
          <p:nvPr/>
        </p:nvSpPr>
        <p:spPr>
          <a:xfrm>
            <a:off x="13312660" y="13212070"/>
            <a:ext cx="90551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James Cheshire, </a:t>
            </a:r>
            <a:r>
              <a:rPr>
                <a:hlinkClick r:id="rId4" invalidUrl="" action="" tgtFrame="" tooltip="" history="1" highlightClick="0" endSnd="0"/>
              </a:rPr>
              <a:t>http://bit.ly/xqHhAs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Screen Shot 2019-05-04 at 9.28.17 AM.png" descr="Screen Shot 2019-05-04 at 9.28.1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750" y="2163568"/>
            <a:ext cx="18732500" cy="14591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91" name="r4ds.had.co.nz"/>
          <p:cNvSpPr txBox="1"/>
          <p:nvPr/>
        </p:nvSpPr>
        <p:spPr>
          <a:xfrm>
            <a:off x="4007752" y="36183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r4ds.had.co.nz</a:t>
            </a:r>
          </a:p>
        </p:txBody>
      </p:sp>
      <p:sp>
        <p:nvSpPr>
          <p:cNvPr id="1492" name="Complete and free online"/>
          <p:cNvSpPr txBox="1"/>
          <p:nvPr/>
        </p:nvSpPr>
        <p:spPr>
          <a:xfrm rot="21271686">
            <a:off x="-83635" y="6014802"/>
            <a:ext cx="3466959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Complete and free online</a:t>
            </a:r>
          </a:p>
        </p:txBody>
      </p:sp>
      <p:pic>
        <p:nvPicPr>
          <p:cNvPr id="1493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10800000">
            <a:off x="986349" y="3231241"/>
            <a:ext cx="5277913" cy="2255245"/>
          </a:xfrm>
          <a:prstGeom prst="rect">
            <a:avLst/>
          </a:prstGeom>
        </p:spPr>
      </p:pic>
      <p:sp>
        <p:nvSpPr>
          <p:cNvPr id="1495" name="The ultimate resource for all of today"/>
          <p:cNvSpPr txBox="1"/>
          <p:nvPr/>
        </p:nvSpPr>
        <p:spPr>
          <a:xfrm rot="361556">
            <a:off x="14096872" y="5019666"/>
            <a:ext cx="6149884" cy="261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ultimate resource for all of today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5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Screen Shot 2019-05-03 at 3.20.11 PM.png" descr="Screen Shot 2019-05-03 at 3.20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750" y="2836260"/>
            <a:ext cx="18732500" cy="132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99" name="rstudio.cloud/learn/primer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rstudio.cloud/learn/primers</a:t>
            </a:r>
          </a:p>
        </p:txBody>
      </p:sp>
      <p:sp>
        <p:nvSpPr>
          <p:cNvPr id="1500" name="Click Primers in the sidebar"/>
          <p:cNvSpPr txBox="1"/>
          <p:nvPr/>
        </p:nvSpPr>
        <p:spPr>
          <a:xfrm rot="21271686">
            <a:off x="-83635" y="7085012"/>
            <a:ext cx="3466959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Click Primers in the sidebar</a:t>
            </a:r>
          </a:p>
        </p:txBody>
      </p:sp>
      <p:pic>
        <p:nvPicPr>
          <p:cNvPr id="1501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6563" y="9052089"/>
            <a:ext cx="1673269" cy="124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1505" name="Navigate up to the 03-Transform folder.…"/>
          <p:cNvSpPr txBox="1"/>
          <p:nvPr>
            <p:ph type="body" sz="half" idx="4294967295"/>
          </p:nvPr>
        </p:nvSpPr>
        <p:spPr>
          <a:xfrm>
            <a:off x="5038192" y="3465445"/>
            <a:ext cx="14307616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Navigate up to the </a:t>
            </a:r>
            <a:r>
              <a:rPr b="1"/>
              <a:t>03-Transform</a:t>
            </a:r>
            <a:r>
              <a:t> folder.</a:t>
            </a:r>
            <a:endParaRPr b="1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Open </a:t>
            </a:r>
            <a:r>
              <a:rPr b="1"/>
              <a:t>03-Transform-Exercises.Rmd</a:t>
            </a:r>
          </a:p>
        </p:txBody>
      </p:sp>
      <p:sp>
        <p:nvSpPr>
          <p:cNvPr id="1506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Visualize Data with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50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